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Lst>
  <p:sldSz cx="12192000" cy="6858000"/>
  <p:notesSz cx="7772400" cy="100584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72"/>
  </p:normalViewPr>
  <p:slideViewPr>
    <p:cSldViewPr snapToGrid="0" snapToObjects="1">
      <p:cViewPr varScale="1">
        <p:scale>
          <a:sx n="99" d="100"/>
          <a:sy n="99" d="100"/>
        </p:scale>
        <p:origin x="5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080" cy="1144440"/>
          </a:xfrm>
          <a:prstGeom prst="rect">
            <a:avLst/>
          </a:prstGeom>
        </p:spPr>
        <p:txBody>
          <a:bodyPr lIns="0" tIns="0" rIns="0" bIns="0" anchor="ctr">
            <a:noAutofit/>
          </a:bodyPr>
          <a:lstStyle/>
          <a:p>
            <a:r>
              <a:rPr lang="en-US" sz="1800" b="0" strike="noStrike" spc="-1">
                <a:latin typeface="Arial"/>
              </a:rPr>
              <a:t>Click to edit the title text format</a:t>
            </a:r>
          </a:p>
        </p:txBody>
      </p:sp>
      <p:sp>
        <p:nvSpPr>
          <p:cNvPr id="3" name="PlaceHolder 2"/>
          <p:cNvSpPr>
            <a:spLocks noGrp="1"/>
          </p:cNvSpPr>
          <p:nvPr>
            <p:ph type="body"/>
          </p:nvPr>
        </p:nvSpPr>
        <p:spPr>
          <a:xfrm>
            <a:off x="609480" y="1604520"/>
            <a:ext cx="10972080" cy="3976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editor.ifmledit.org/" TargetMode="Externa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editor.ifmledit.org/" TargetMode="Externa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olo 1"/>
          <p:cNvSpPr/>
          <p:nvPr/>
        </p:nvSpPr>
        <p:spPr>
          <a:xfrm>
            <a:off x="5956920" y="2167560"/>
            <a:ext cx="6234120" cy="1035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90000"/>
              </a:lnSpc>
            </a:pPr>
            <a:r>
              <a:rPr lang="it-IT" sz="4400" b="1" strike="noStrike" spc="-1">
                <a:solidFill>
                  <a:srgbClr val="000000"/>
                </a:solidFill>
                <a:latin typeface="Arial"/>
                <a:ea typeface="DejaVu Sans"/>
              </a:rPr>
              <a:t>Progetto di TIW </a:t>
            </a:r>
            <a:endParaRPr lang="en-US" sz="4400" b="0" strike="noStrike" spc="-1">
              <a:latin typeface="Arial"/>
            </a:endParaRPr>
          </a:p>
        </p:txBody>
      </p:sp>
      <p:sp>
        <p:nvSpPr>
          <p:cNvPr id="77" name="Sottotitolo 2"/>
          <p:cNvSpPr/>
          <p:nvPr/>
        </p:nvSpPr>
        <p:spPr>
          <a:xfrm>
            <a:off x="5956920" y="3320640"/>
            <a:ext cx="6234120" cy="248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67500" lnSpcReduction="20000"/>
          </a:bodyPr>
          <a:lstStyle/>
          <a:p>
            <a:pPr algn="ctr">
              <a:lnSpc>
                <a:spcPct val="90000"/>
              </a:lnSpc>
              <a:spcBef>
                <a:spcPts val="1001"/>
              </a:spcBef>
              <a:tabLst>
                <a:tab pos="0" algn="l"/>
              </a:tabLst>
            </a:pPr>
            <a:r>
              <a:rPr lang="it-IT" sz="2800" b="0" strike="noStrike" spc="-1">
                <a:solidFill>
                  <a:srgbClr val="000000"/>
                </a:solidFill>
                <a:latin typeface="Arial"/>
                <a:ea typeface="Times New Roman"/>
              </a:rPr>
              <a:t>Carrello con più fornitori e ordine</a:t>
            </a:r>
            <a:endParaRPr lang="en-US" sz="2800" b="0" strike="noStrike" spc="-1">
              <a:latin typeface="Arial"/>
            </a:endParaRPr>
          </a:p>
          <a:p>
            <a:pPr algn="ctr">
              <a:lnSpc>
                <a:spcPct val="90000"/>
              </a:lnSpc>
              <a:spcBef>
                <a:spcPts val="1001"/>
              </a:spcBef>
              <a:tabLst>
                <a:tab pos="0" algn="l"/>
              </a:tabLst>
            </a:pPr>
            <a:endParaRPr lang="en-US" sz="2800" b="0" strike="noStrike" spc="-1">
              <a:latin typeface="Arial"/>
            </a:endParaRPr>
          </a:p>
          <a:p>
            <a:pPr algn="ctr">
              <a:lnSpc>
                <a:spcPct val="90000"/>
              </a:lnSpc>
              <a:spcBef>
                <a:spcPts val="1001"/>
              </a:spcBef>
              <a:tabLst>
                <a:tab pos="0" algn="l"/>
              </a:tabLst>
            </a:pPr>
            <a:r>
              <a:rPr lang="it-IT" sz="2100" b="0" strike="noStrike" spc="-1">
                <a:solidFill>
                  <a:srgbClr val="000000"/>
                </a:solidFill>
                <a:latin typeface="Arial"/>
                <a:ea typeface="Times New Roman"/>
              </a:rPr>
              <a:t>PURE HTML </a:t>
            </a:r>
            <a:endParaRPr lang="en-US" sz="2100" b="0" strike="noStrike" spc="-1">
              <a:latin typeface="Arial"/>
            </a:endParaRPr>
          </a:p>
          <a:p>
            <a:pPr algn="ctr">
              <a:lnSpc>
                <a:spcPct val="90000"/>
              </a:lnSpc>
              <a:spcBef>
                <a:spcPts val="1001"/>
              </a:spcBef>
              <a:tabLst>
                <a:tab pos="0" algn="l"/>
              </a:tabLst>
            </a:pPr>
            <a:r>
              <a:rPr lang="it-IT" sz="2100" b="0" strike="noStrike" spc="-1">
                <a:solidFill>
                  <a:srgbClr val="000000"/>
                </a:solidFill>
                <a:latin typeface="Arial"/>
                <a:ea typeface="Times New Roman"/>
              </a:rPr>
              <a:t>2020/2021</a:t>
            </a:r>
            <a:endParaRPr lang="en-US" sz="2100" b="0" strike="noStrike" spc="-1">
              <a:latin typeface="Arial"/>
            </a:endParaRPr>
          </a:p>
          <a:p>
            <a:pPr algn="ctr">
              <a:lnSpc>
                <a:spcPct val="90000"/>
              </a:lnSpc>
              <a:spcBef>
                <a:spcPts val="1001"/>
              </a:spcBef>
              <a:tabLst>
                <a:tab pos="0" algn="l"/>
              </a:tabLst>
            </a:pPr>
            <a:endParaRPr lang="en-US" sz="2100" b="0" strike="noStrike" spc="-1">
              <a:latin typeface="Arial"/>
            </a:endParaRPr>
          </a:p>
          <a:p>
            <a:pPr algn="ctr">
              <a:lnSpc>
                <a:spcPct val="90000"/>
              </a:lnSpc>
              <a:spcBef>
                <a:spcPts val="1001"/>
              </a:spcBef>
              <a:tabLst>
                <a:tab pos="0" algn="l"/>
              </a:tabLst>
            </a:pPr>
            <a:r>
              <a:rPr lang="it-IT" sz="1600" b="0" strike="noStrike" spc="-1">
                <a:solidFill>
                  <a:srgbClr val="000000"/>
                </a:solidFill>
                <a:latin typeface="Arial"/>
                <a:ea typeface="Times New Roman"/>
              </a:rPr>
              <a:t>Gruppo 43:</a:t>
            </a:r>
            <a:endParaRPr lang="en-US" sz="1600" b="0" strike="noStrike" spc="-1">
              <a:latin typeface="Arial"/>
            </a:endParaRPr>
          </a:p>
          <a:p>
            <a:pPr algn="ctr">
              <a:lnSpc>
                <a:spcPct val="90000"/>
              </a:lnSpc>
              <a:spcBef>
                <a:spcPts val="1001"/>
              </a:spcBef>
              <a:tabLst>
                <a:tab pos="0" algn="l"/>
              </a:tabLst>
            </a:pPr>
            <a:r>
              <a:rPr lang="it-IT" sz="1600" b="0" i="1" strike="noStrike" spc="-1">
                <a:solidFill>
                  <a:srgbClr val="000000"/>
                </a:solidFill>
                <a:latin typeface="Arial"/>
                <a:ea typeface="Times New Roman"/>
              </a:rPr>
              <a:t>Martellozzo Sofia - 10623060 - 910488</a:t>
            </a:r>
            <a:endParaRPr lang="en-US" sz="1600" b="0" strike="noStrike" spc="-1">
              <a:latin typeface="Arial"/>
            </a:endParaRPr>
          </a:p>
          <a:p>
            <a:pPr algn="ctr">
              <a:lnSpc>
                <a:spcPct val="90000"/>
              </a:lnSpc>
              <a:spcBef>
                <a:spcPts val="1001"/>
              </a:spcBef>
              <a:tabLst>
                <a:tab pos="0" algn="l"/>
              </a:tabLst>
            </a:pPr>
            <a:r>
              <a:rPr lang="it-IT" sz="1600" b="0" i="1" strike="noStrike" spc="-1">
                <a:solidFill>
                  <a:srgbClr val="000000"/>
                </a:solidFill>
                <a:latin typeface="Arial"/>
                <a:ea typeface="Times New Roman"/>
              </a:rPr>
              <a:t>Mosconi Alberto - 10653349 - 910001</a:t>
            </a:r>
            <a:endParaRPr lang="en-US" sz="1600" b="0" strike="noStrike" spc="-1">
              <a:latin typeface="Arial"/>
            </a:endParaRPr>
          </a:p>
          <a:p>
            <a:pPr algn="ctr">
              <a:lnSpc>
                <a:spcPct val="90000"/>
              </a:lnSpc>
              <a:spcBef>
                <a:spcPts val="1001"/>
              </a:spcBef>
              <a:tabLst>
                <a:tab pos="0" algn="l"/>
              </a:tabLst>
            </a:pPr>
            <a:r>
              <a:rPr lang="it-IT" sz="1600" b="0" i="1" strike="noStrike" spc="-1">
                <a:solidFill>
                  <a:srgbClr val="000000"/>
                </a:solidFill>
                <a:latin typeface="Arial"/>
                <a:ea typeface="Times New Roman"/>
              </a:rPr>
              <a:t>Musumeci Margherita - 10600069 - 907435</a:t>
            </a:r>
            <a:endParaRPr lang="en-US" sz="1600" b="0" strike="noStrike" spc="-1">
              <a:latin typeface="Arial"/>
            </a:endParaRPr>
          </a:p>
        </p:txBody>
      </p:sp>
      <p:sp>
        <p:nvSpPr>
          <p:cNvPr id="80"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8C7BED61-5C77-4444-9C7F-7E6BF4B3BC32}" type="slidenum">
              <a:rPr lang="it-IT" sz="1200" b="0" strike="noStrike" spc="-1">
                <a:solidFill>
                  <a:srgbClr val="8B8B8B"/>
                </a:solidFill>
                <a:latin typeface="Calibri"/>
                <a:ea typeface="DejaVu Sans"/>
              </a:rPr>
              <a:t>1</a:t>
            </a:fld>
            <a:endParaRPr lang="en-US" sz="1200" b="0" strike="noStrike" spc="-1">
              <a:latin typeface="Arial"/>
            </a:endParaRPr>
          </a:p>
        </p:txBody>
      </p:sp>
      <p:pic>
        <p:nvPicPr>
          <p:cNvPr id="5" name="Immagine 4">
            <a:extLst>
              <a:ext uri="{FF2B5EF4-FFF2-40B4-BE49-F238E27FC236}">
                <a16:creationId xmlns:a16="http://schemas.microsoft.com/office/drawing/2014/main" id="{3344997A-C623-8A40-9AFD-3FD19FBB3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1780" y="449860"/>
            <a:ext cx="4724400" cy="2235200"/>
          </a:xfrm>
          <a:prstGeom prst="rect">
            <a:avLst/>
          </a:prstGeom>
        </p:spPr>
      </p:pic>
      <p:pic>
        <p:nvPicPr>
          <p:cNvPr id="7" name="Immagine 6" descr="Immagine che contiene colorato, decorato, dipingendo&#10;&#10;Descrizione generata automaticamente">
            <a:extLst>
              <a:ext uri="{FF2B5EF4-FFF2-40B4-BE49-F238E27FC236}">
                <a16:creationId xmlns:a16="http://schemas.microsoft.com/office/drawing/2014/main" id="{B4012C8B-2295-EA45-ABAF-3FA29336D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88" y="0"/>
            <a:ext cx="5984607"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Ulteriori Aggiunte</a:t>
            </a:r>
            <a:endParaRPr lang="en-US" sz="3600" b="0" strike="noStrike" spc="-1">
              <a:latin typeface="Arial"/>
            </a:endParaRPr>
          </a:p>
        </p:txBody>
      </p:sp>
      <p:sp>
        <p:nvSpPr>
          <p:cNvPr id="106"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520">
              <a:lnSpc>
                <a:spcPct val="90000"/>
              </a:lnSpc>
              <a:spcBef>
                <a:spcPts val="1001"/>
              </a:spcBef>
              <a:buClr>
                <a:srgbClr val="000000"/>
              </a:buClr>
              <a:buFont typeface="Arial"/>
              <a:buChar char="•"/>
            </a:pPr>
            <a:r>
              <a:rPr lang="it-IT" sz="2800" b="0" strike="noStrike" spc="-1">
                <a:solidFill>
                  <a:srgbClr val="000000"/>
                </a:solidFill>
                <a:latin typeface="Arial"/>
                <a:ea typeface="DejaVu Sans"/>
              </a:rPr>
              <a:t>Possibilità di registrare nuovi utenti</a:t>
            </a:r>
            <a:endParaRPr lang="en-US" sz="2800" b="0" strike="noStrike" spc="-1">
              <a:latin typeface="Arial"/>
            </a:endParaRPr>
          </a:p>
          <a:p>
            <a:pPr marL="228600" indent="-227520">
              <a:lnSpc>
                <a:spcPct val="90000"/>
              </a:lnSpc>
              <a:spcBef>
                <a:spcPts val="1001"/>
              </a:spcBef>
              <a:buClr>
                <a:srgbClr val="000000"/>
              </a:buClr>
              <a:buFont typeface="Arial"/>
              <a:buChar char="•"/>
            </a:pPr>
            <a:r>
              <a:rPr lang="it-IT" sz="2800" b="0" strike="noStrike" spc="-1">
                <a:solidFill>
                  <a:srgbClr val="000000"/>
                </a:solidFill>
                <a:latin typeface="Arial"/>
                <a:ea typeface="DejaVu Sans"/>
              </a:rPr>
              <a:t>Crittografia della password (SHA3-256)</a:t>
            </a:r>
            <a:endParaRPr lang="en-US" sz="2800" b="0" strike="noStrike" spc="-1">
              <a:latin typeface="Arial"/>
            </a:endParaRPr>
          </a:p>
          <a:p>
            <a:pPr marL="228600" indent="-227520">
              <a:lnSpc>
                <a:spcPct val="90000"/>
              </a:lnSpc>
              <a:spcBef>
                <a:spcPts val="1001"/>
              </a:spcBef>
              <a:buClr>
                <a:srgbClr val="000000"/>
              </a:buClr>
              <a:buFont typeface="Arial"/>
              <a:buChar char="•"/>
            </a:pPr>
            <a:r>
              <a:rPr lang="it-IT" sz="2800" b="0" strike="noStrike" spc="-1">
                <a:solidFill>
                  <a:srgbClr val="000000"/>
                </a:solidFill>
                <a:latin typeface="Arial"/>
                <a:ea typeface="DejaVu Sans"/>
              </a:rPr>
              <a:t>Possibilità di logout</a:t>
            </a:r>
            <a:endParaRPr lang="en-US" sz="2800" b="0" strike="noStrike" spc="-1">
              <a:latin typeface="Arial"/>
            </a:endParaRPr>
          </a:p>
          <a:p>
            <a:pPr marL="228600" indent="-227520">
              <a:lnSpc>
                <a:spcPct val="90000"/>
              </a:lnSpc>
              <a:spcBef>
                <a:spcPts val="1001"/>
              </a:spcBef>
              <a:buClr>
                <a:srgbClr val="000000"/>
              </a:buClr>
              <a:buFont typeface="Arial"/>
              <a:buChar char="•"/>
            </a:pPr>
            <a:r>
              <a:rPr lang="it-IT" sz="2800" b="0" strike="noStrike" spc="-1">
                <a:solidFill>
                  <a:srgbClr val="000000"/>
                </a:solidFill>
                <a:latin typeface="Arial"/>
                <a:ea typeface="DejaVu Sans"/>
              </a:rPr>
              <a:t>Generazione automatica del codice univoco dell’ordine</a:t>
            </a:r>
            <a:endParaRPr lang="en-US" sz="2800" b="0" strike="noStrike" spc="-1">
              <a:latin typeface="Arial"/>
            </a:endParaRPr>
          </a:p>
          <a:p>
            <a:pPr marL="228600" indent="-227520">
              <a:lnSpc>
                <a:spcPct val="90000"/>
              </a:lnSpc>
              <a:spcBef>
                <a:spcPts val="1001"/>
              </a:spcBef>
              <a:buClr>
                <a:srgbClr val="000000"/>
              </a:buClr>
              <a:buFont typeface="Arial"/>
              <a:buChar char="•"/>
            </a:pPr>
            <a:r>
              <a:rPr lang="it-IT" sz="2800" b="0" strike="noStrike" spc="-1">
                <a:solidFill>
                  <a:srgbClr val="000000"/>
                </a:solidFill>
                <a:latin typeface="Arial"/>
                <a:ea typeface="DejaVu Sans"/>
              </a:rPr>
              <a:t>Logo personalizzato</a:t>
            </a:r>
            <a:endParaRPr lang="en-US" sz="2800" b="0" strike="noStrike" spc="-1">
              <a:latin typeface="Arial"/>
            </a:endParaRPr>
          </a:p>
          <a:p>
            <a:pPr marL="228600" indent="-227520">
              <a:lnSpc>
                <a:spcPct val="90000"/>
              </a:lnSpc>
              <a:spcBef>
                <a:spcPts val="1001"/>
              </a:spcBef>
              <a:buClr>
                <a:srgbClr val="000000"/>
              </a:buClr>
              <a:buFont typeface="Arial"/>
              <a:buChar char="•"/>
            </a:pPr>
            <a:r>
              <a:rPr lang="it-IT" sz="2800" b="0" strike="noStrike" spc="-1">
                <a:solidFill>
                  <a:srgbClr val="000000"/>
                </a:solidFill>
                <a:latin typeface="Arial"/>
                <a:ea typeface="DejaVu Sans"/>
              </a:rPr>
              <a:t>CSS personalizzato</a:t>
            </a:r>
            <a:endParaRPr lang="en-US" sz="2800" b="0" strike="noStrike" spc="-1">
              <a:latin typeface="Arial"/>
            </a:endParaRPr>
          </a:p>
          <a:p>
            <a:pPr>
              <a:lnSpc>
                <a:spcPct val="90000"/>
              </a:lnSpc>
              <a:spcBef>
                <a:spcPts val="1001"/>
              </a:spcBef>
              <a:tabLst>
                <a:tab pos="0" algn="l"/>
              </a:tabLst>
            </a:pPr>
            <a:endParaRPr lang="en-US" sz="2800" b="0" strike="noStrike" spc="-1">
              <a:latin typeface="Arial"/>
            </a:endParaRPr>
          </a:p>
          <a:p>
            <a:pPr>
              <a:lnSpc>
                <a:spcPct val="90000"/>
              </a:lnSpc>
              <a:spcBef>
                <a:spcPts val="1001"/>
              </a:spcBef>
              <a:tabLst>
                <a:tab pos="0" algn="l"/>
              </a:tabLst>
            </a:pPr>
            <a:endParaRPr lang="en-US" sz="2800" b="0" strike="noStrike" spc="-1">
              <a:latin typeface="Arial"/>
            </a:endParaRPr>
          </a:p>
          <a:p>
            <a:pPr>
              <a:lnSpc>
                <a:spcPct val="90000"/>
              </a:lnSpc>
              <a:spcBef>
                <a:spcPts val="1001"/>
              </a:spcBef>
              <a:tabLst>
                <a:tab pos="0" algn="l"/>
              </a:tabLst>
            </a:pPr>
            <a:endParaRPr lang="en-US" sz="2800" b="0" strike="noStrike" spc="-1">
              <a:latin typeface="Arial"/>
            </a:endParaRPr>
          </a:p>
        </p:txBody>
      </p:sp>
      <p:sp>
        <p:nvSpPr>
          <p:cNvPr id="107"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8F93F274-D84D-414E-B333-A9780EF21694}" type="slidenum">
              <a:rPr lang="it-IT" sz="1200" b="0" strike="noStrike" spc="-1">
                <a:solidFill>
                  <a:srgbClr val="8B8B8B"/>
                </a:solidFill>
                <a:latin typeface="Calibri"/>
                <a:ea typeface="DejaVu Sans"/>
              </a:rPr>
              <a:t>10</a:t>
            </a:fld>
            <a:endParaRPr lang="en-US" sz="12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Design del Database </a:t>
            </a:r>
            <a:r>
              <a:rPr lang="it-IT" sz="3600" b="0" strike="noStrike" spc="-1">
                <a:solidFill>
                  <a:srgbClr val="000000"/>
                </a:solidFill>
                <a:latin typeface="Arial"/>
                <a:ea typeface="DejaVu Sans"/>
              </a:rPr>
              <a:t>– Schema ER</a:t>
            </a:r>
            <a:endParaRPr lang="en-US" sz="3600" b="0" strike="noStrike" spc="-1">
              <a:latin typeface="Arial"/>
            </a:endParaRPr>
          </a:p>
        </p:txBody>
      </p:sp>
      <p:sp>
        <p:nvSpPr>
          <p:cNvPr id="109"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8B3787F5-5B7F-4E7A-B9B4-99AC82A19ABD}" type="slidenum">
              <a:rPr lang="it-IT" sz="1200" b="0" strike="noStrike" spc="-1">
                <a:solidFill>
                  <a:srgbClr val="8B8B8B"/>
                </a:solidFill>
                <a:latin typeface="Calibri"/>
                <a:ea typeface="DejaVu Sans"/>
              </a:rPr>
              <a:t>11</a:t>
            </a:fld>
            <a:endParaRPr lang="en-US" sz="1200" b="0" strike="noStrike" spc="-1">
              <a:latin typeface="Arial"/>
            </a:endParaRPr>
          </a:p>
        </p:txBody>
      </p:sp>
      <p:pic>
        <p:nvPicPr>
          <p:cNvPr id="5" name="Immagine 4">
            <a:extLst>
              <a:ext uri="{FF2B5EF4-FFF2-40B4-BE49-F238E27FC236}">
                <a16:creationId xmlns:a16="http://schemas.microsoft.com/office/drawing/2014/main" id="{DD95FEB7-14E1-C443-AD77-D7D4AEB954EF}"/>
              </a:ext>
            </a:extLst>
          </p:cNvPr>
          <p:cNvPicPr>
            <a:picLocks noChangeAspect="1"/>
          </p:cNvPicPr>
          <p:nvPr/>
        </p:nvPicPr>
        <p:blipFill rotWithShape="1">
          <a:blip r:embed="rId2">
            <a:extLst>
              <a:ext uri="{28A0092B-C50C-407E-A947-70E740481C1C}">
                <a14:useLocalDpi xmlns:a14="http://schemas.microsoft.com/office/drawing/2010/main" val="0"/>
              </a:ext>
            </a:extLst>
          </a:blip>
          <a:srcRect t="21972"/>
          <a:stretch/>
        </p:blipFill>
        <p:spPr>
          <a:xfrm>
            <a:off x="2281882" y="1347414"/>
            <a:ext cx="6597927" cy="535117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Design del Database </a:t>
            </a:r>
            <a:r>
              <a:rPr lang="it-IT" sz="3600" b="0" strike="noStrike" spc="-1">
                <a:solidFill>
                  <a:srgbClr val="000000"/>
                </a:solidFill>
                <a:latin typeface="Arial"/>
                <a:ea typeface="DejaVu Sans"/>
              </a:rPr>
              <a:t>– Schema logico</a:t>
            </a:r>
            <a:endParaRPr lang="en-US" sz="3600" b="0" strike="noStrike" spc="-1">
              <a:latin typeface="Arial"/>
            </a:endParaRPr>
          </a:p>
        </p:txBody>
      </p:sp>
      <p:sp>
        <p:nvSpPr>
          <p:cNvPr id="113"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1A24213-03CB-4C22-B25F-D5E7A81D0023}" type="slidenum">
              <a:rPr lang="it-IT" sz="1200" b="0" strike="noStrike" spc="-1">
                <a:solidFill>
                  <a:srgbClr val="8B8B8B"/>
                </a:solidFill>
                <a:latin typeface="Calibri"/>
                <a:ea typeface="DejaVu Sans"/>
              </a:rPr>
              <a:t>12</a:t>
            </a:fld>
            <a:endParaRPr lang="en-US" sz="1200" b="0" strike="noStrike" spc="-1">
              <a:latin typeface="Arial"/>
            </a:endParaRPr>
          </a:p>
        </p:txBody>
      </p:sp>
      <p:pic>
        <p:nvPicPr>
          <p:cNvPr id="3" name="Immagine 2">
            <a:extLst>
              <a:ext uri="{FF2B5EF4-FFF2-40B4-BE49-F238E27FC236}">
                <a16:creationId xmlns:a16="http://schemas.microsoft.com/office/drawing/2014/main" id="{E8961782-A7B0-534F-B8AC-D289A0FE6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2288" y="1496297"/>
            <a:ext cx="6872041" cy="476775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Design del Database </a:t>
            </a:r>
            <a:r>
              <a:rPr lang="it-IT" sz="3600" b="0" strike="noStrike" spc="-1">
                <a:solidFill>
                  <a:srgbClr val="000000"/>
                </a:solidFill>
                <a:latin typeface="Arial"/>
                <a:ea typeface="DejaVu Sans"/>
              </a:rPr>
              <a:t>– Definizione delle tabelle</a:t>
            </a:r>
            <a:endParaRPr lang="en-US" sz="3600" b="0" strike="noStrike" spc="-1">
              <a:latin typeface="Arial"/>
            </a:endParaRPr>
          </a:p>
        </p:txBody>
      </p:sp>
      <p:sp>
        <p:nvSpPr>
          <p:cNvPr id="115"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1800" b="0" strike="noStrike" spc="-1">
                <a:solidFill>
                  <a:srgbClr val="000000"/>
                </a:solidFill>
                <a:latin typeface="Arial"/>
                <a:ea typeface="Times New Roman"/>
              </a:rPr>
              <a:t>«Un </a:t>
            </a:r>
            <a:r>
              <a:rPr lang="it-IT" sz="1800" b="1" strike="noStrike" spc="-1">
                <a:solidFill>
                  <a:srgbClr val="FFC000"/>
                </a:solidFill>
                <a:latin typeface="Arial"/>
                <a:ea typeface="Times New Roman"/>
              </a:rPr>
              <a:t>articolo</a:t>
            </a:r>
            <a:r>
              <a:rPr lang="it-IT" sz="1800" b="0" strike="noStrike" spc="-1">
                <a:solidFill>
                  <a:srgbClr val="000000"/>
                </a:solidFill>
                <a:latin typeface="Arial"/>
                <a:ea typeface="Times New Roman"/>
              </a:rPr>
              <a:t> ha un </a:t>
            </a:r>
            <a:r>
              <a:rPr lang="it-IT" sz="1800" b="0" strike="noStrike" spc="-1">
                <a:solidFill>
                  <a:srgbClr val="FF0000"/>
                </a:solidFill>
                <a:latin typeface="Arial"/>
                <a:ea typeface="Times New Roman"/>
              </a:rPr>
              <a:t>codice</a:t>
            </a:r>
            <a:r>
              <a:rPr lang="it-IT" sz="1800" b="0" strike="noStrike" spc="-1">
                <a:solidFill>
                  <a:srgbClr val="000000"/>
                </a:solidFill>
                <a:latin typeface="Arial"/>
                <a:ea typeface="Times New Roman"/>
              </a:rPr>
              <a:t> (campo chiave), un </a:t>
            </a:r>
            <a:r>
              <a:rPr lang="it-IT" sz="1800" b="0" strike="noStrike" spc="-1">
                <a:solidFill>
                  <a:srgbClr val="FF0000"/>
                </a:solidFill>
                <a:latin typeface="Arial"/>
                <a:ea typeface="Times New Roman"/>
              </a:rPr>
              <a:t>nome</a:t>
            </a:r>
            <a:r>
              <a:rPr lang="it-IT" sz="1800" b="0" strike="noStrike" spc="-1">
                <a:solidFill>
                  <a:srgbClr val="000000"/>
                </a:solidFill>
                <a:latin typeface="Arial"/>
                <a:ea typeface="Times New Roman"/>
              </a:rPr>
              <a:t>, una </a:t>
            </a:r>
            <a:r>
              <a:rPr lang="it-IT" sz="1800" b="0" strike="noStrike" spc="-1">
                <a:solidFill>
                  <a:srgbClr val="FF0000"/>
                </a:solidFill>
                <a:latin typeface="Arial"/>
                <a:ea typeface="Times New Roman"/>
              </a:rPr>
              <a:t>descrizione</a:t>
            </a:r>
            <a:r>
              <a:rPr lang="it-IT" sz="1800" b="0" strike="noStrike" spc="-1">
                <a:solidFill>
                  <a:srgbClr val="000000"/>
                </a:solidFill>
                <a:latin typeface="Arial"/>
                <a:ea typeface="Times New Roman"/>
              </a:rPr>
              <a:t>, una </a:t>
            </a:r>
            <a:r>
              <a:rPr lang="it-IT" sz="1800" b="0" strike="noStrike" spc="-1">
                <a:solidFill>
                  <a:srgbClr val="FF0000"/>
                </a:solidFill>
                <a:latin typeface="Arial"/>
                <a:ea typeface="Times New Roman"/>
              </a:rPr>
              <a:t>categoria</a:t>
            </a:r>
            <a:r>
              <a:rPr lang="it-IT" sz="1800" b="0" strike="noStrike" spc="-1">
                <a:solidFill>
                  <a:srgbClr val="000000"/>
                </a:solidFill>
                <a:latin typeface="Arial"/>
                <a:ea typeface="Times New Roman"/>
              </a:rPr>
              <a:t> </a:t>
            </a:r>
            <a:r>
              <a:rPr lang="it-IT" sz="1800" b="0" strike="noStrike" spc="-1">
                <a:solidFill>
                  <a:srgbClr val="FF0000"/>
                </a:solidFill>
                <a:latin typeface="Arial"/>
                <a:ea typeface="Times New Roman"/>
              </a:rPr>
              <a:t>merceologica</a:t>
            </a:r>
            <a:r>
              <a:rPr lang="it-IT" sz="1800" b="0" strike="noStrike" spc="-1">
                <a:solidFill>
                  <a:srgbClr val="000000"/>
                </a:solidFill>
                <a:latin typeface="Arial"/>
                <a:ea typeface="Times New Roman"/>
              </a:rPr>
              <a:t> e una </a:t>
            </a:r>
            <a:r>
              <a:rPr lang="it-IT" sz="1800" b="0" strike="noStrike" spc="-1">
                <a:solidFill>
                  <a:srgbClr val="FF0000"/>
                </a:solidFill>
                <a:latin typeface="Arial"/>
                <a:ea typeface="Times New Roman"/>
              </a:rPr>
              <a:t>foto</a:t>
            </a:r>
            <a:r>
              <a:rPr lang="it-IT" sz="1800" b="0" strike="noStrike" spc="-1">
                <a:solidFill>
                  <a:srgbClr val="000000"/>
                </a:solidFill>
                <a:latin typeface="Arial"/>
                <a:ea typeface="Times New Roman"/>
              </a:rPr>
              <a:t>.»</a:t>
            </a:r>
            <a:endParaRPr lang="en-US" sz="1800" b="0" strike="noStrike" spc="-1">
              <a:latin typeface="Arial"/>
            </a:endParaRPr>
          </a:p>
          <a:p>
            <a:pPr>
              <a:lnSpc>
                <a:spcPct val="90000"/>
              </a:lnSpc>
              <a:spcBef>
                <a:spcPts val="1001"/>
              </a:spcBef>
              <a:tabLst>
                <a:tab pos="0" algn="l"/>
              </a:tabLst>
            </a:pP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CREATE TABLE IF NOT EXISTS `</a:t>
            </a:r>
            <a:r>
              <a:rPr lang="en-US" sz="1800" b="1" strike="noStrike" spc="-1">
                <a:solidFill>
                  <a:srgbClr val="FFC000"/>
                </a:solidFill>
                <a:latin typeface="Arial"/>
                <a:ea typeface="Times New Roman"/>
              </a:rPr>
              <a:t>item</a:t>
            </a:r>
            <a:r>
              <a:rPr lang="en-US" sz="1800" b="0" strike="noStrike" spc="-1">
                <a:solidFill>
                  <a:srgbClr val="000000"/>
                </a:solidFill>
                <a:latin typeface="Arial"/>
                <a:ea typeface="Times New Roman"/>
              </a:rPr>
              <a:t>` (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`id` INT NOT NULL AUTO_INCREMENT,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`name` VARCHAR(45)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`description` TEXT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`category` TEXT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`picture` VARCHAR(45)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PRIMARY KEY (`id`))</a:t>
            </a:r>
            <a:endParaRPr lang="en-US" sz="1800" b="0" strike="noStrike" spc="-1">
              <a:latin typeface="Arial"/>
            </a:endParaRPr>
          </a:p>
        </p:txBody>
      </p:sp>
      <p:sp>
        <p:nvSpPr>
          <p:cNvPr id="116"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99770D7-6409-410D-8652-08C85A61BE25}" type="slidenum">
              <a:rPr lang="it-IT" sz="1200" b="0" strike="noStrike" spc="-1">
                <a:solidFill>
                  <a:srgbClr val="8B8B8B"/>
                </a:solidFill>
                <a:latin typeface="Calibri"/>
                <a:ea typeface="DejaVu Sans"/>
              </a:rPr>
              <a:t>13</a:t>
            </a:fld>
            <a:endParaRPr lang="en-US" sz="12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Design del Database </a:t>
            </a:r>
            <a:r>
              <a:rPr lang="it-IT" sz="3600" b="0" strike="noStrike" spc="-1">
                <a:solidFill>
                  <a:srgbClr val="000000"/>
                </a:solidFill>
                <a:latin typeface="Arial"/>
                <a:ea typeface="DejaVu Sans"/>
              </a:rPr>
              <a:t>– Definizione delle tabelle</a:t>
            </a:r>
            <a:endParaRPr lang="en-US" sz="3600" b="0" strike="noStrike" spc="-1">
              <a:latin typeface="Arial"/>
            </a:endParaRPr>
          </a:p>
        </p:txBody>
      </p:sp>
      <p:sp>
        <p:nvSpPr>
          <p:cNvPr id="118"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1800" b="0" strike="noStrike" spc="-1">
                <a:solidFill>
                  <a:srgbClr val="000000"/>
                </a:solidFill>
                <a:latin typeface="Arial"/>
                <a:ea typeface="Times New Roman"/>
              </a:rPr>
              <a:t>«Un </a:t>
            </a:r>
            <a:r>
              <a:rPr lang="it-IT" sz="1800" b="1" strike="noStrike" spc="-1">
                <a:solidFill>
                  <a:srgbClr val="FFC000"/>
                </a:solidFill>
                <a:latin typeface="Arial"/>
                <a:ea typeface="Times New Roman"/>
              </a:rPr>
              <a:t>fornitore</a:t>
            </a:r>
            <a:r>
              <a:rPr lang="it-IT" sz="1800" b="0" strike="noStrike" spc="-1">
                <a:solidFill>
                  <a:srgbClr val="000000"/>
                </a:solidFill>
                <a:latin typeface="Arial"/>
                <a:ea typeface="Times New Roman"/>
              </a:rPr>
              <a:t> ha un </a:t>
            </a:r>
            <a:r>
              <a:rPr lang="it-IT" sz="1800" b="0" strike="noStrike" spc="-1">
                <a:solidFill>
                  <a:srgbClr val="FF0000"/>
                </a:solidFill>
                <a:latin typeface="Arial"/>
                <a:ea typeface="Times New Roman"/>
              </a:rPr>
              <a:t>codice</a:t>
            </a:r>
            <a:r>
              <a:rPr lang="it-IT" sz="1800" b="0" strike="noStrike" spc="-1">
                <a:solidFill>
                  <a:srgbClr val="000000"/>
                </a:solidFill>
                <a:latin typeface="Arial"/>
                <a:ea typeface="Times New Roman"/>
              </a:rPr>
              <a:t>, un </a:t>
            </a:r>
            <a:r>
              <a:rPr lang="it-IT" sz="1800" b="0" strike="noStrike" spc="-1">
                <a:solidFill>
                  <a:srgbClr val="FF0000"/>
                </a:solidFill>
                <a:latin typeface="Arial"/>
                <a:ea typeface="Times New Roman"/>
              </a:rPr>
              <a:t>nome</a:t>
            </a:r>
            <a:r>
              <a:rPr lang="it-IT" sz="1800" b="0" strike="noStrike" spc="-1">
                <a:solidFill>
                  <a:srgbClr val="000000"/>
                </a:solidFill>
                <a:latin typeface="Arial"/>
                <a:ea typeface="Times New Roman"/>
              </a:rPr>
              <a:t>, una </a:t>
            </a:r>
            <a:r>
              <a:rPr lang="it-IT" sz="1800" b="0" strike="noStrike" spc="-1">
                <a:solidFill>
                  <a:srgbClr val="FF0000"/>
                </a:solidFill>
                <a:latin typeface="Arial"/>
                <a:ea typeface="Times New Roman"/>
              </a:rPr>
              <a:t>valutazione</a:t>
            </a:r>
            <a:r>
              <a:rPr lang="it-IT" sz="1800" b="0" strike="noStrike" spc="-1">
                <a:solidFill>
                  <a:srgbClr val="000000"/>
                </a:solidFill>
                <a:latin typeface="Arial"/>
                <a:ea typeface="Times New Roman"/>
              </a:rPr>
              <a:t> da 1 a 5 stelle e una </a:t>
            </a:r>
            <a:r>
              <a:rPr lang="it-IT" sz="1800" b="1" strike="noStrike" spc="-1">
                <a:solidFill>
                  <a:srgbClr val="FFC000"/>
                </a:solidFill>
                <a:latin typeface="Arial"/>
                <a:ea typeface="Times New Roman"/>
              </a:rPr>
              <a:t>politica di spedizione</a:t>
            </a:r>
            <a:r>
              <a:rPr lang="it-IT" sz="1800" b="1" strike="noStrike" spc="-1">
                <a:solidFill>
                  <a:srgbClr val="000000"/>
                </a:solidFill>
                <a:latin typeface="Arial"/>
                <a:ea typeface="Times New Roman"/>
              </a:rPr>
              <a:t>.</a:t>
            </a:r>
            <a:endParaRPr lang="en-US" sz="1800" b="0" strike="noStrike" spc="-1">
              <a:latin typeface="Arial"/>
            </a:endParaRPr>
          </a:p>
          <a:p>
            <a:pPr>
              <a:lnSpc>
                <a:spcPct val="90000"/>
              </a:lnSpc>
              <a:spcBef>
                <a:spcPts val="1001"/>
              </a:spcBef>
              <a:tabLst>
                <a:tab pos="0" algn="l"/>
              </a:tabLst>
            </a:pPr>
            <a:r>
              <a:rPr lang="it-IT" sz="1800" b="1" strike="noStrike" spc="-1">
                <a:solidFill>
                  <a:srgbClr val="000000"/>
                </a:solidFill>
                <a:latin typeface="Arial"/>
                <a:ea typeface="Times New Roman"/>
              </a:rPr>
              <a:t> …  </a:t>
            </a:r>
            <a:endParaRPr lang="en-US" sz="1800" b="0" strike="noStrike" spc="-1">
              <a:latin typeface="Arial"/>
            </a:endParaRPr>
          </a:p>
          <a:p>
            <a:pPr>
              <a:lnSpc>
                <a:spcPct val="90000"/>
              </a:lnSpc>
              <a:spcBef>
                <a:spcPts val="1001"/>
              </a:spcBef>
              <a:tabLst>
                <a:tab pos="0" algn="l"/>
              </a:tabLst>
            </a:pPr>
            <a:r>
              <a:rPr lang="it-IT" sz="1800" b="0" strike="noStrike" spc="-1">
                <a:solidFill>
                  <a:srgbClr val="000000"/>
                </a:solidFill>
                <a:latin typeface="Arial"/>
                <a:ea typeface="Times New Roman"/>
              </a:rPr>
              <a:t>Oltre alla fascia di spesa, il fornitore può anche indicare un importo in euro oltre al quale la </a:t>
            </a:r>
            <a:r>
              <a:rPr lang="it-IT" sz="1800" b="0" strike="noStrike" spc="-1">
                <a:solidFill>
                  <a:srgbClr val="FF0000"/>
                </a:solidFill>
                <a:latin typeface="Arial"/>
                <a:ea typeface="Times New Roman"/>
              </a:rPr>
              <a:t>spedizione è gratuita</a:t>
            </a:r>
            <a:r>
              <a:rPr lang="it-IT" sz="1800" b="0" strike="noStrike" spc="-1">
                <a:solidFill>
                  <a:srgbClr val="000000"/>
                </a:solidFill>
                <a:latin typeface="Arial"/>
                <a:ea typeface="Times New Roman"/>
              </a:rPr>
              <a:t>.»</a:t>
            </a:r>
            <a:endParaRPr lang="en-US" sz="1800" b="0" strike="noStrike" spc="-1">
              <a:latin typeface="Arial"/>
            </a:endParaRPr>
          </a:p>
          <a:p>
            <a:pPr>
              <a:lnSpc>
                <a:spcPct val="90000"/>
              </a:lnSpc>
              <a:spcBef>
                <a:spcPts val="1001"/>
              </a:spcBef>
              <a:tabLst>
                <a:tab pos="0" algn="l"/>
              </a:tabLst>
            </a:pP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CREATE TABLE IF NOT EXISTS `</a:t>
            </a:r>
            <a:r>
              <a:rPr lang="en-US" sz="1800" b="1" strike="noStrike" spc="-1">
                <a:solidFill>
                  <a:srgbClr val="FFC000"/>
                </a:solidFill>
                <a:latin typeface="Arial"/>
                <a:ea typeface="Times New Roman"/>
              </a:rPr>
              <a:t>vendor</a:t>
            </a:r>
            <a:r>
              <a:rPr lang="en-US" sz="1800" b="0" strike="noStrike" spc="-1">
                <a:solidFill>
                  <a:srgbClr val="000000"/>
                </a:solidFill>
                <a:latin typeface="Arial"/>
                <a:ea typeface="Times New Roman"/>
              </a:rPr>
              <a:t>` (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`id` INT NOT NULL AUTO_INCREMENT,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`name` VARCHAR(45)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`score` INT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`free_limit` FLOAT NULL DEFAULT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PRIMARY KEY (`id`))</a:t>
            </a:r>
            <a:endParaRPr lang="en-US" sz="1800" b="0" strike="noStrike" spc="-1">
              <a:latin typeface="Arial"/>
            </a:endParaRPr>
          </a:p>
        </p:txBody>
      </p:sp>
      <p:sp>
        <p:nvSpPr>
          <p:cNvPr id="119"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34FD84E-A2C8-4E64-BEA0-BDBEC16255AC}" type="slidenum">
              <a:rPr lang="it-IT" sz="1200" b="0" strike="noStrike" spc="-1">
                <a:solidFill>
                  <a:srgbClr val="8B8B8B"/>
                </a:solidFill>
                <a:latin typeface="Calibri"/>
                <a:ea typeface="DejaVu Sans"/>
              </a:rPr>
              <a:t>14</a:t>
            </a:fld>
            <a:endParaRPr lang="en-US" sz="12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Design del Database </a:t>
            </a:r>
            <a:r>
              <a:rPr lang="it-IT" sz="3600" b="0" strike="noStrike" spc="-1">
                <a:solidFill>
                  <a:srgbClr val="000000"/>
                </a:solidFill>
                <a:latin typeface="Arial"/>
                <a:ea typeface="DejaVu Sans"/>
              </a:rPr>
              <a:t>– Definizione delle tabelle</a:t>
            </a:r>
            <a:endParaRPr lang="en-US" sz="3600" b="0" strike="noStrike" spc="-1">
              <a:latin typeface="Arial"/>
            </a:endParaRPr>
          </a:p>
        </p:txBody>
      </p:sp>
      <p:sp>
        <p:nvSpPr>
          <p:cNvPr id="121"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1800" b="0" strike="noStrike" spc="-1">
                <a:solidFill>
                  <a:srgbClr val="000000"/>
                </a:solidFill>
                <a:latin typeface="Arial"/>
                <a:ea typeface="Times New Roman"/>
              </a:rPr>
              <a:t>«Una </a:t>
            </a:r>
            <a:r>
              <a:rPr lang="it-IT" sz="1800" b="1" strike="noStrike" spc="-1">
                <a:solidFill>
                  <a:srgbClr val="FFC000"/>
                </a:solidFill>
                <a:latin typeface="Arial"/>
                <a:ea typeface="Times New Roman"/>
              </a:rPr>
              <a:t>fascia di spesa</a:t>
            </a:r>
            <a:r>
              <a:rPr lang="it-IT" sz="1800" b="0" strike="noStrike" spc="-1">
                <a:solidFill>
                  <a:srgbClr val="000000"/>
                </a:solidFill>
                <a:latin typeface="Arial"/>
                <a:ea typeface="Times New Roman"/>
              </a:rPr>
              <a:t> ha un </a:t>
            </a:r>
            <a:r>
              <a:rPr lang="it-IT" sz="1800" b="0" strike="noStrike" spc="-1">
                <a:solidFill>
                  <a:srgbClr val="FF0000"/>
                </a:solidFill>
                <a:latin typeface="Arial"/>
                <a:ea typeface="Times New Roman"/>
              </a:rPr>
              <a:t>numero minimo</a:t>
            </a:r>
            <a:r>
              <a:rPr lang="it-IT" sz="1800" b="0" strike="noStrike" spc="-1">
                <a:solidFill>
                  <a:srgbClr val="000000"/>
                </a:solidFill>
                <a:latin typeface="Arial"/>
                <a:ea typeface="Times New Roman"/>
              </a:rPr>
              <a:t>, un </a:t>
            </a:r>
            <a:r>
              <a:rPr lang="it-IT" sz="1800" b="0" strike="noStrike" spc="-1">
                <a:solidFill>
                  <a:srgbClr val="FF0000"/>
                </a:solidFill>
                <a:latin typeface="Arial"/>
                <a:ea typeface="Times New Roman"/>
              </a:rPr>
              <a:t>numero massimo</a:t>
            </a:r>
            <a:r>
              <a:rPr lang="it-IT" sz="1800" b="0" strike="noStrike" spc="-1">
                <a:solidFill>
                  <a:srgbClr val="000000"/>
                </a:solidFill>
                <a:latin typeface="Arial"/>
                <a:ea typeface="Times New Roman"/>
              </a:rPr>
              <a:t> e un </a:t>
            </a:r>
            <a:r>
              <a:rPr lang="it-IT" sz="1800" b="0" strike="noStrike" spc="-1">
                <a:solidFill>
                  <a:srgbClr val="FF0000"/>
                </a:solidFill>
                <a:latin typeface="Arial"/>
                <a:ea typeface="Times New Roman"/>
              </a:rPr>
              <a:t>prezzo</a:t>
            </a:r>
            <a:r>
              <a:rPr lang="it-IT" sz="1800" b="0" strike="noStrike" spc="-1">
                <a:solidFill>
                  <a:srgbClr val="000000"/>
                </a:solidFill>
                <a:latin typeface="Arial"/>
                <a:ea typeface="Times New Roman"/>
              </a:rPr>
              <a:t>. Ad esempio: da 1 a 3 articoli 15€, da 4 a 10 articoli 20€, oltre a 10 articoli, ecc.»</a:t>
            </a:r>
            <a:endParaRPr lang="en-US" sz="1800" b="0" strike="noStrike" spc="-1">
              <a:latin typeface="Arial"/>
            </a:endParaRPr>
          </a:p>
          <a:p>
            <a:pPr>
              <a:lnSpc>
                <a:spcPct val="90000"/>
              </a:lnSpc>
              <a:spcBef>
                <a:spcPts val="1001"/>
              </a:spcBef>
              <a:tabLst>
                <a:tab pos="0" algn="l"/>
              </a:tabLst>
            </a:pP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CREATE TABLE IF NOT EXISTS `</a:t>
            </a:r>
            <a:r>
              <a:rPr lang="en-US" sz="1800" b="1" strike="noStrike" spc="-1">
                <a:solidFill>
                  <a:srgbClr val="FFC000"/>
                </a:solidFill>
                <a:latin typeface="Arial"/>
                <a:ea typeface="Times New Roman"/>
              </a:rPr>
              <a:t>range</a:t>
            </a:r>
            <a:r>
              <a:rPr lang="en-US" sz="1800" b="0" strike="noStrike" spc="-1">
                <a:solidFill>
                  <a:srgbClr val="000000"/>
                </a:solidFill>
                <a:latin typeface="Arial"/>
                <a:ea typeface="Times New Roman"/>
              </a:rPr>
              <a:t>` (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`id` INT NOT NULL AUTO_INCREMENT,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`min` INT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`max` INT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`shipping_cost` FLOAT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PRIMARY KEY (`id`))</a:t>
            </a:r>
            <a:endParaRPr lang="en-US" sz="1800" b="0" strike="noStrike" spc="-1">
              <a:latin typeface="Arial"/>
            </a:endParaRPr>
          </a:p>
        </p:txBody>
      </p:sp>
      <p:sp>
        <p:nvSpPr>
          <p:cNvPr id="122"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F86EAD05-E410-4CE9-8FEC-63B80F0CFCA8}" type="slidenum">
              <a:rPr lang="it-IT" sz="1200" b="0" strike="noStrike" spc="-1">
                <a:solidFill>
                  <a:srgbClr val="8B8B8B"/>
                </a:solidFill>
                <a:latin typeface="Calibri"/>
                <a:ea typeface="DejaVu Sans"/>
              </a:rPr>
              <a:t>15</a:t>
            </a:fld>
            <a:endParaRPr lang="en-US" sz="12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Design del Database </a:t>
            </a:r>
            <a:r>
              <a:rPr lang="it-IT" sz="3600" b="0" strike="noStrike" spc="-1">
                <a:solidFill>
                  <a:srgbClr val="000000"/>
                </a:solidFill>
                <a:latin typeface="Arial"/>
                <a:ea typeface="DejaVu Sans"/>
              </a:rPr>
              <a:t>– Definizione delle tabelle</a:t>
            </a:r>
            <a:endParaRPr lang="en-US" sz="3600" b="0" strike="noStrike" spc="-1">
              <a:latin typeface="Arial"/>
            </a:endParaRPr>
          </a:p>
        </p:txBody>
      </p:sp>
      <p:sp>
        <p:nvSpPr>
          <p:cNvPr id="124"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1800" b="0" strike="noStrike" spc="-1">
                <a:solidFill>
                  <a:srgbClr val="000000"/>
                </a:solidFill>
                <a:latin typeface="Arial"/>
                <a:ea typeface="Times New Roman"/>
              </a:rPr>
              <a:t>«Un </a:t>
            </a:r>
            <a:r>
              <a:rPr lang="it-IT" sz="1800" b="1" strike="noStrike" spc="-1">
                <a:solidFill>
                  <a:srgbClr val="FFC000"/>
                </a:solidFill>
                <a:latin typeface="Arial"/>
                <a:ea typeface="Times New Roman"/>
              </a:rPr>
              <a:t>fornitore</a:t>
            </a:r>
            <a:r>
              <a:rPr lang="it-IT" sz="1800" b="0" strike="noStrike" spc="-1">
                <a:solidFill>
                  <a:srgbClr val="000000"/>
                </a:solidFill>
                <a:latin typeface="Arial"/>
                <a:ea typeface="Times New Roman"/>
              </a:rPr>
              <a:t> ha un </a:t>
            </a:r>
            <a:r>
              <a:rPr lang="it-IT" sz="1800" b="0" strike="noStrike" spc="-1">
                <a:solidFill>
                  <a:srgbClr val="FF0000"/>
                </a:solidFill>
                <a:latin typeface="Arial"/>
                <a:ea typeface="Times New Roman"/>
              </a:rPr>
              <a:t>codice</a:t>
            </a:r>
            <a:r>
              <a:rPr lang="it-IT" sz="1800" b="0" strike="noStrike" spc="-1">
                <a:solidFill>
                  <a:srgbClr val="000000"/>
                </a:solidFill>
                <a:latin typeface="Arial"/>
                <a:ea typeface="Times New Roman"/>
              </a:rPr>
              <a:t>, un </a:t>
            </a:r>
            <a:r>
              <a:rPr lang="it-IT" sz="1800" b="0" strike="noStrike" spc="-1">
                <a:solidFill>
                  <a:srgbClr val="FF0000"/>
                </a:solidFill>
                <a:latin typeface="Arial"/>
                <a:ea typeface="Times New Roman"/>
              </a:rPr>
              <a:t>nome</a:t>
            </a:r>
            <a:r>
              <a:rPr lang="it-IT" sz="1800" b="0" strike="noStrike" spc="-1">
                <a:solidFill>
                  <a:srgbClr val="000000"/>
                </a:solidFill>
                <a:latin typeface="Arial"/>
                <a:ea typeface="Times New Roman"/>
              </a:rPr>
              <a:t>, una </a:t>
            </a:r>
            <a:r>
              <a:rPr lang="it-IT" sz="1800" b="0" strike="noStrike" spc="-1">
                <a:solidFill>
                  <a:srgbClr val="FF0000"/>
                </a:solidFill>
                <a:latin typeface="Arial"/>
                <a:ea typeface="Times New Roman"/>
              </a:rPr>
              <a:t>valutazione</a:t>
            </a:r>
            <a:r>
              <a:rPr lang="it-IT" sz="1800" b="0" strike="noStrike" spc="-1">
                <a:solidFill>
                  <a:srgbClr val="000000"/>
                </a:solidFill>
                <a:latin typeface="Arial"/>
                <a:ea typeface="Times New Roman"/>
              </a:rPr>
              <a:t> da 1 a 5 stelle e una </a:t>
            </a:r>
            <a:r>
              <a:rPr lang="it-IT" sz="1800" b="1" strike="noStrike" spc="-1">
                <a:solidFill>
                  <a:srgbClr val="FFC000"/>
                </a:solidFill>
                <a:latin typeface="Arial"/>
                <a:ea typeface="Times New Roman"/>
              </a:rPr>
              <a:t>politica di spedizione</a:t>
            </a:r>
            <a:r>
              <a:rPr lang="it-IT" sz="1800" b="1" strike="noStrike" spc="-1">
                <a:solidFill>
                  <a:srgbClr val="000000"/>
                </a:solidFill>
                <a:latin typeface="Arial"/>
                <a:ea typeface="Times New Roman"/>
              </a:rPr>
              <a:t>.»</a:t>
            </a:r>
            <a:endParaRPr lang="en-US" sz="1800" b="0" strike="noStrike" spc="-1">
              <a:latin typeface="Arial"/>
            </a:endParaRPr>
          </a:p>
          <a:p>
            <a:pPr>
              <a:lnSpc>
                <a:spcPct val="90000"/>
              </a:lnSpc>
              <a:spcBef>
                <a:spcPts val="1001"/>
              </a:spcBef>
              <a:tabLst>
                <a:tab pos="0" algn="l"/>
              </a:tabLst>
            </a:pP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CREATE TABLE IF NOT EXISTS `</a:t>
            </a:r>
            <a:r>
              <a:rPr lang="en-US" sz="1800" b="1" strike="noStrike" spc="-1">
                <a:solidFill>
                  <a:srgbClr val="FFC000"/>
                </a:solidFill>
                <a:latin typeface="Arial"/>
                <a:ea typeface="Times New Roman"/>
              </a:rPr>
              <a:t>shipping_policy</a:t>
            </a:r>
            <a:r>
              <a:rPr lang="en-US" sz="1800" b="0" strike="noStrike" spc="-1">
                <a:solidFill>
                  <a:srgbClr val="000000"/>
                </a:solidFill>
                <a:latin typeface="Arial"/>
                <a:ea typeface="Times New Roman"/>
              </a:rPr>
              <a:t>` (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`id_range` INT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`id_vendor` INT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PRIMARY KEY (`id_range`, `id_vendor`),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CONSTRAINT `shipping_id_range`    FOREIGN KEY (`id_range`)    REFERENCES `range` (`id`)    ON UPDATE CASCADE,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CONSTRAINT `shipping_id_vendor`    FOREIGN KEY (`id_vendor`)    REFERENCES `vendor` (`id`)    ON DELETE CASCADE    ON UPDATE CASCADE)</a:t>
            </a:r>
            <a:endParaRPr lang="en-US" sz="1800" b="0" strike="noStrike" spc="-1">
              <a:latin typeface="Arial"/>
            </a:endParaRPr>
          </a:p>
        </p:txBody>
      </p:sp>
      <p:sp>
        <p:nvSpPr>
          <p:cNvPr id="125"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5A19A49-95E0-47E3-BF8D-ACD9A683FF07}" type="slidenum">
              <a:rPr lang="it-IT" sz="1200" b="0" strike="noStrike" spc="-1">
                <a:solidFill>
                  <a:srgbClr val="8B8B8B"/>
                </a:solidFill>
                <a:latin typeface="Calibri"/>
                <a:ea typeface="DejaVu Sans"/>
              </a:rPr>
              <a:t>16</a:t>
            </a:fld>
            <a:endParaRPr lang="en-US" sz="12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Design del Database </a:t>
            </a:r>
            <a:r>
              <a:rPr lang="it-IT" sz="3600" b="0" strike="noStrike" spc="-1">
                <a:solidFill>
                  <a:srgbClr val="000000"/>
                </a:solidFill>
                <a:latin typeface="Arial"/>
                <a:ea typeface="DejaVu Sans"/>
              </a:rPr>
              <a:t>– Definizione delle tabelle</a:t>
            </a:r>
            <a:endParaRPr lang="en-US" sz="3600" b="0" strike="noStrike" spc="-1">
              <a:latin typeface="Arial"/>
            </a:endParaRPr>
          </a:p>
        </p:txBody>
      </p:sp>
      <p:sp>
        <p:nvSpPr>
          <p:cNvPr id="127"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1800" b="0" strike="noStrike" spc="-1">
                <a:solidFill>
                  <a:srgbClr val="000000"/>
                </a:solidFill>
                <a:latin typeface="Arial"/>
                <a:ea typeface="Times New Roman"/>
              </a:rPr>
              <a:t>«Lo stesso </a:t>
            </a:r>
            <a:r>
              <a:rPr lang="it-IT" sz="1800" b="0" strike="noStrike" spc="-1">
                <a:solidFill>
                  <a:srgbClr val="FF0000"/>
                </a:solidFill>
                <a:latin typeface="Arial"/>
                <a:ea typeface="Times New Roman"/>
              </a:rPr>
              <a:t>articolo</a:t>
            </a:r>
            <a:r>
              <a:rPr lang="it-IT" sz="1800" b="0" strike="noStrike" spc="-1">
                <a:solidFill>
                  <a:srgbClr val="000000"/>
                </a:solidFill>
                <a:latin typeface="Arial"/>
                <a:ea typeface="Times New Roman"/>
              </a:rPr>
              <a:t> (cioè codice articolo) può </a:t>
            </a:r>
            <a:r>
              <a:rPr lang="it-IT" sz="1800" b="1" strike="noStrike" spc="-1">
                <a:solidFill>
                  <a:srgbClr val="FFC000"/>
                </a:solidFill>
                <a:latin typeface="Arial"/>
                <a:ea typeface="Times New Roman"/>
              </a:rPr>
              <a:t>essere venduto</a:t>
            </a:r>
            <a:r>
              <a:rPr lang="it-IT" sz="1800" b="0" strike="noStrike" spc="-1">
                <a:solidFill>
                  <a:srgbClr val="FFC000"/>
                </a:solidFill>
                <a:latin typeface="Arial"/>
                <a:ea typeface="Times New Roman"/>
              </a:rPr>
              <a:t> </a:t>
            </a:r>
            <a:r>
              <a:rPr lang="it-IT" sz="1800" b="0" strike="noStrike" spc="-1">
                <a:solidFill>
                  <a:srgbClr val="000000"/>
                </a:solidFill>
                <a:latin typeface="Arial"/>
                <a:ea typeface="Times New Roman"/>
              </a:rPr>
              <a:t>da più </a:t>
            </a:r>
            <a:r>
              <a:rPr lang="it-IT" sz="1800" b="0" strike="noStrike" spc="-1">
                <a:solidFill>
                  <a:srgbClr val="FF0000"/>
                </a:solidFill>
                <a:latin typeface="Arial"/>
                <a:ea typeface="Times New Roman"/>
              </a:rPr>
              <a:t>fornitori</a:t>
            </a:r>
            <a:r>
              <a:rPr lang="it-IT" sz="1800" b="0" strike="noStrike" spc="-1">
                <a:solidFill>
                  <a:srgbClr val="000000"/>
                </a:solidFill>
                <a:latin typeface="Arial"/>
                <a:ea typeface="Times New Roman"/>
              </a:rPr>
              <a:t> a prezzi </a:t>
            </a:r>
            <a:r>
              <a:rPr lang="it-IT" sz="1800" b="0" strike="noStrike" spc="-1">
                <a:solidFill>
                  <a:srgbClr val="FF0000"/>
                </a:solidFill>
                <a:latin typeface="Arial"/>
                <a:ea typeface="Times New Roman"/>
              </a:rPr>
              <a:t>differenti</a:t>
            </a:r>
            <a:r>
              <a:rPr lang="it-IT" sz="1800" b="0" strike="noStrike" spc="-1">
                <a:solidFill>
                  <a:srgbClr val="000000"/>
                </a:solidFill>
                <a:latin typeface="Arial"/>
                <a:ea typeface="Times New Roman"/>
              </a:rPr>
              <a:t>»</a:t>
            </a:r>
            <a:endParaRPr lang="en-US" sz="1800" b="0" strike="noStrike" spc="-1">
              <a:latin typeface="Arial"/>
            </a:endParaRPr>
          </a:p>
          <a:p>
            <a:pPr>
              <a:lnSpc>
                <a:spcPct val="90000"/>
              </a:lnSpc>
              <a:spcBef>
                <a:spcPts val="1001"/>
              </a:spcBef>
              <a:tabLst>
                <a:tab pos="0" algn="l"/>
              </a:tabLst>
            </a:pP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CREATE TABLE IF NOT EXISTS `</a:t>
            </a:r>
            <a:r>
              <a:rPr lang="en-US" sz="1800" b="1" strike="noStrike" spc="-1">
                <a:solidFill>
                  <a:srgbClr val="FFC000"/>
                </a:solidFill>
                <a:latin typeface="Arial"/>
                <a:ea typeface="Times New Roman"/>
              </a:rPr>
              <a:t>price</a:t>
            </a:r>
            <a:r>
              <a:rPr lang="en-US" sz="1800" b="0" strike="noStrike" spc="-1">
                <a:solidFill>
                  <a:srgbClr val="000000"/>
                </a:solidFill>
                <a:latin typeface="Arial"/>
                <a:ea typeface="Times New Roman"/>
              </a:rPr>
              <a:t>` (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`id_vendor` INT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`id_item` INT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`price` FLOAT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PRIMARY KEY (`id_vendor`, `id_item`),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CONSTRAINT `price_id_vendor`    FOREIGN KEY (`id_vendor`)    REFERENCES `vendor` (`id`)    ON DELETE CASCADE    ON UPDATE CASCADE,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CONSTRAINT `price_id_item`    FOREIGN KEY (`id_item`)    REFERENCES `item` (`id`)    ON DELETE CASCADE    ON UPDATE CASCADE)</a:t>
            </a:r>
            <a:endParaRPr lang="en-US" sz="1800" b="0" strike="noStrike" spc="-1">
              <a:latin typeface="Arial"/>
            </a:endParaRPr>
          </a:p>
        </p:txBody>
      </p:sp>
      <p:sp>
        <p:nvSpPr>
          <p:cNvPr id="128"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77DACDB8-1BD8-4CF8-BF4B-B6232B566787}" type="slidenum">
              <a:rPr lang="it-IT" sz="1200" b="0" strike="noStrike" spc="-1">
                <a:solidFill>
                  <a:srgbClr val="8B8B8B"/>
                </a:solidFill>
                <a:latin typeface="Calibri"/>
                <a:ea typeface="DejaVu Sans"/>
              </a:rPr>
              <a:t>17</a:t>
            </a:fld>
            <a:endParaRPr lang="en-US" sz="1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Design del Database </a:t>
            </a:r>
            <a:r>
              <a:rPr lang="it-IT" sz="3600" b="0" strike="noStrike" spc="-1">
                <a:solidFill>
                  <a:srgbClr val="000000"/>
                </a:solidFill>
                <a:latin typeface="Arial"/>
                <a:ea typeface="DejaVu Sans"/>
              </a:rPr>
              <a:t>– Definizione delle tabelle</a:t>
            </a:r>
            <a:endParaRPr lang="en-US" sz="3600" b="0" strike="noStrike" spc="-1">
              <a:latin typeface="Arial"/>
            </a:endParaRPr>
          </a:p>
        </p:txBody>
      </p:sp>
      <p:sp>
        <p:nvSpPr>
          <p:cNvPr id="130"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1800" b="0" strike="noStrike" spc="-1">
                <a:solidFill>
                  <a:srgbClr val="000000"/>
                </a:solidFill>
                <a:latin typeface="Arial"/>
                <a:ea typeface="Times New Roman"/>
              </a:rPr>
              <a:t>«Un </a:t>
            </a:r>
            <a:r>
              <a:rPr lang="it-IT" sz="1800" b="1" strike="noStrike" spc="-1">
                <a:solidFill>
                  <a:srgbClr val="FFC000"/>
                </a:solidFill>
                <a:latin typeface="Arial"/>
                <a:ea typeface="Times New Roman"/>
              </a:rPr>
              <a:t>utente</a:t>
            </a:r>
            <a:r>
              <a:rPr lang="it-IT" sz="1800" b="0" strike="noStrike" spc="-1">
                <a:solidFill>
                  <a:srgbClr val="000000"/>
                </a:solidFill>
                <a:latin typeface="Arial"/>
                <a:ea typeface="Times New Roman"/>
              </a:rPr>
              <a:t> ha un </a:t>
            </a:r>
            <a:r>
              <a:rPr lang="it-IT" sz="1800" b="0" strike="noStrike" spc="-1">
                <a:solidFill>
                  <a:srgbClr val="FF0000"/>
                </a:solidFill>
                <a:latin typeface="Arial"/>
                <a:ea typeface="Times New Roman"/>
              </a:rPr>
              <a:t>nome</a:t>
            </a:r>
            <a:r>
              <a:rPr lang="it-IT" sz="1800" b="0" strike="noStrike" spc="-1">
                <a:solidFill>
                  <a:srgbClr val="000000"/>
                </a:solidFill>
                <a:latin typeface="Arial"/>
                <a:ea typeface="Times New Roman"/>
              </a:rPr>
              <a:t>, un </a:t>
            </a:r>
            <a:r>
              <a:rPr lang="it-IT" sz="1800" b="0" strike="noStrike" spc="-1">
                <a:solidFill>
                  <a:srgbClr val="FF0000"/>
                </a:solidFill>
                <a:latin typeface="Arial"/>
                <a:ea typeface="Times New Roman"/>
              </a:rPr>
              <a:t>cognome</a:t>
            </a:r>
            <a:r>
              <a:rPr lang="it-IT" sz="1800" b="0" strike="noStrike" spc="-1">
                <a:solidFill>
                  <a:srgbClr val="000000"/>
                </a:solidFill>
                <a:latin typeface="Arial"/>
                <a:ea typeface="Times New Roman"/>
              </a:rPr>
              <a:t>, un’</a:t>
            </a:r>
            <a:r>
              <a:rPr lang="it-IT" sz="1800" b="0" strike="noStrike" spc="-1">
                <a:solidFill>
                  <a:srgbClr val="FF0000"/>
                </a:solidFill>
                <a:latin typeface="Arial"/>
                <a:ea typeface="Times New Roman"/>
              </a:rPr>
              <a:t>e-mail</a:t>
            </a:r>
            <a:r>
              <a:rPr lang="it-IT" sz="1800" b="0" strike="noStrike" spc="-1">
                <a:solidFill>
                  <a:srgbClr val="000000"/>
                </a:solidFill>
                <a:latin typeface="Arial"/>
                <a:ea typeface="Times New Roman"/>
              </a:rPr>
              <a:t>, una </a:t>
            </a:r>
            <a:r>
              <a:rPr lang="it-IT" sz="1800" b="0" strike="noStrike" spc="-1">
                <a:solidFill>
                  <a:srgbClr val="FF0000"/>
                </a:solidFill>
                <a:latin typeface="Arial"/>
                <a:ea typeface="Times New Roman"/>
              </a:rPr>
              <a:t>password</a:t>
            </a:r>
            <a:r>
              <a:rPr lang="it-IT" sz="1800" b="0" strike="noStrike" spc="-1">
                <a:solidFill>
                  <a:srgbClr val="000000"/>
                </a:solidFill>
                <a:latin typeface="Arial"/>
                <a:ea typeface="Times New Roman"/>
              </a:rPr>
              <a:t> e un </a:t>
            </a:r>
            <a:r>
              <a:rPr lang="it-IT" sz="1800" b="0" strike="noStrike" spc="-1">
                <a:solidFill>
                  <a:srgbClr val="FF0000"/>
                </a:solidFill>
                <a:latin typeface="Arial"/>
                <a:ea typeface="Times New Roman"/>
              </a:rPr>
              <a:t>indirizzo di spedizione</a:t>
            </a:r>
            <a:r>
              <a:rPr lang="it-IT" sz="1800" b="0" strike="noStrike" spc="-1">
                <a:solidFill>
                  <a:srgbClr val="000000"/>
                </a:solidFill>
                <a:latin typeface="Arial"/>
                <a:ea typeface="Times New Roman"/>
              </a:rPr>
              <a:t>.»</a:t>
            </a:r>
            <a:endParaRPr lang="en-US" sz="1800" b="0" strike="noStrike" spc="-1">
              <a:latin typeface="Arial"/>
            </a:endParaRPr>
          </a:p>
          <a:p>
            <a:pPr>
              <a:lnSpc>
                <a:spcPct val="90000"/>
              </a:lnSpc>
              <a:spcBef>
                <a:spcPts val="1001"/>
              </a:spcBef>
              <a:tabLst>
                <a:tab pos="0" algn="l"/>
              </a:tabLst>
            </a:pP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CREATE TABLE IF NOT EXISTS `</a:t>
            </a:r>
            <a:r>
              <a:rPr lang="en-US" sz="1800" b="1" strike="noStrike" spc="-1">
                <a:solidFill>
                  <a:srgbClr val="FFC000"/>
                </a:solidFill>
                <a:latin typeface="Arial"/>
                <a:ea typeface="Times New Roman"/>
              </a:rPr>
              <a:t>user</a:t>
            </a:r>
            <a:r>
              <a:rPr lang="en-US" sz="1800" b="0" strike="noStrike" spc="-1">
                <a:solidFill>
                  <a:srgbClr val="000000"/>
                </a:solidFill>
                <a:latin typeface="Arial"/>
                <a:ea typeface="Times New Roman"/>
              </a:rPr>
              <a:t>` (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`id` INT NOT NULL AUTO_INCREMENT,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`name` VARCHAR(45)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`surname` VARCHAR(45)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`email` VARCHAR(60)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`password` VARCHAR(256)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`address` VARCHAR(60)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PRIMARY KEY (`id`))</a:t>
            </a:r>
            <a:endParaRPr lang="en-US" sz="1800" b="0" strike="noStrike" spc="-1">
              <a:latin typeface="Arial"/>
            </a:endParaRPr>
          </a:p>
        </p:txBody>
      </p:sp>
      <p:sp>
        <p:nvSpPr>
          <p:cNvPr id="131"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F02CBC5-61DC-438D-82A7-128BC9912104}" type="slidenum">
              <a:rPr lang="it-IT" sz="1200" b="0" strike="noStrike" spc="-1">
                <a:solidFill>
                  <a:srgbClr val="8B8B8B"/>
                </a:solidFill>
                <a:latin typeface="Calibri"/>
                <a:ea typeface="DejaVu Sans"/>
              </a:rPr>
              <a:t>18</a:t>
            </a:fld>
            <a:endParaRPr lang="en-US" sz="12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Design del Database </a:t>
            </a:r>
            <a:r>
              <a:rPr lang="it-IT" sz="3600" b="0" strike="noStrike" spc="-1">
                <a:solidFill>
                  <a:srgbClr val="000000"/>
                </a:solidFill>
                <a:latin typeface="Arial"/>
                <a:ea typeface="DejaVu Sans"/>
              </a:rPr>
              <a:t>– Definizione delle tabelle</a:t>
            </a:r>
            <a:endParaRPr lang="en-US" sz="3600" b="0" strike="noStrike" spc="-1">
              <a:latin typeface="Arial"/>
            </a:endParaRPr>
          </a:p>
        </p:txBody>
      </p:sp>
      <p:sp>
        <p:nvSpPr>
          <p:cNvPr id="133" name="Segnaposto contenuto 2"/>
          <p:cNvSpPr/>
          <p:nvPr/>
        </p:nvSpPr>
        <p:spPr>
          <a:xfrm>
            <a:off x="838080" y="1597680"/>
            <a:ext cx="10514520" cy="4850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94000" lnSpcReduction="10000"/>
          </a:bodyPr>
          <a:lstStyle/>
          <a:p>
            <a:pPr>
              <a:lnSpc>
                <a:spcPct val="90000"/>
              </a:lnSpc>
              <a:spcBef>
                <a:spcPts val="1001"/>
              </a:spcBef>
              <a:tabLst>
                <a:tab pos="0" algn="l"/>
              </a:tabLst>
            </a:pPr>
            <a:r>
              <a:rPr lang="it-IT" sz="1800" b="0" strike="noStrike" spc="-1" dirty="0">
                <a:solidFill>
                  <a:srgbClr val="000000"/>
                </a:solidFill>
                <a:latin typeface="Arial"/>
                <a:ea typeface="Times New Roman"/>
              </a:rPr>
              <a:t>«Un’applicazione di commercio elettronico consente all’utente di </a:t>
            </a:r>
            <a:r>
              <a:rPr lang="it-IT" sz="1800" b="1" strike="noStrike" spc="-1" dirty="0">
                <a:solidFill>
                  <a:srgbClr val="FFC000"/>
                </a:solidFill>
                <a:latin typeface="Arial"/>
                <a:ea typeface="Times New Roman"/>
              </a:rPr>
              <a:t>visualizzare</a:t>
            </a:r>
            <a:r>
              <a:rPr lang="it-IT" sz="1800" b="0" strike="noStrike" spc="-1" dirty="0">
                <a:solidFill>
                  <a:srgbClr val="000000"/>
                </a:solidFill>
                <a:latin typeface="Arial"/>
                <a:ea typeface="Times New Roman"/>
              </a:rPr>
              <a:t> un catalogo di prodotti venduti da diversi fornitori.</a:t>
            </a:r>
            <a:endParaRPr lang="en-US" sz="1800" b="0" strike="noStrike" spc="-1" dirty="0">
              <a:latin typeface="Arial"/>
            </a:endParaRPr>
          </a:p>
          <a:p>
            <a:pPr>
              <a:lnSpc>
                <a:spcPct val="90000"/>
              </a:lnSpc>
              <a:spcBef>
                <a:spcPts val="1001"/>
              </a:spcBef>
              <a:tabLst>
                <a:tab pos="0" algn="l"/>
              </a:tabLst>
            </a:pPr>
            <a:r>
              <a:rPr lang="it-IT" sz="1800" b="0" strike="noStrike" spc="-1" dirty="0">
                <a:solidFill>
                  <a:srgbClr val="000000"/>
                </a:solidFill>
                <a:latin typeface="Arial"/>
                <a:ea typeface="Times New Roman"/>
              </a:rPr>
              <a:t>…</a:t>
            </a:r>
            <a:endParaRPr lang="en-US" sz="1800" b="0" strike="noStrike" spc="-1" dirty="0">
              <a:latin typeface="Arial"/>
            </a:endParaRPr>
          </a:p>
          <a:p>
            <a:pPr>
              <a:lnSpc>
                <a:spcPct val="90000"/>
              </a:lnSpc>
              <a:spcBef>
                <a:spcPts val="1001"/>
              </a:spcBef>
              <a:tabLst>
                <a:tab pos="0" algn="l"/>
              </a:tabLst>
            </a:pPr>
            <a:r>
              <a:rPr lang="it-IT" sz="1800" b="0" strike="noStrike" spc="-1" dirty="0">
                <a:solidFill>
                  <a:srgbClr val="000000"/>
                </a:solidFill>
                <a:latin typeface="Arial"/>
                <a:ea typeface="Times New Roman"/>
              </a:rPr>
              <a:t>Dopo il login, l’utente accede a una pagina HOME che mostra (come tutte le altre pagine) un menù con i link HOME, CARRELLO, ORDINI, un campo di ricerca e una lista </a:t>
            </a:r>
            <a:r>
              <a:rPr lang="it-IT" sz="1800" b="0" strike="noStrike" spc="-1" dirty="0">
                <a:solidFill>
                  <a:srgbClr val="FF0000"/>
                </a:solidFill>
                <a:latin typeface="Arial"/>
                <a:ea typeface="Times New Roman"/>
              </a:rPr>
              <a:t>degli ultimi </a:t>
            </a:r>
            <a:r>
              <a:rPr lang="it-IT" sz="1800" b="0" strike="noStrike" spc="-1" dirty="0">
                <a:solidFill>
                  <a:srgbClr val="000000"/>
                </a:solidFill>
                <a:latin typeface="Arial"/>
                <a:ea typeface="Times New Roman"/>
              </a:rPr>
              <a:t>cinque</a:t>
            </a:r>
            <a:r>
              <a:rPr lang="it-IT" sz="1800" b="0" strike="noStrike" spc="-1" dirty="0">
                <a:solidFill>
                  <a:srgbClr val="4472C4"/>
                </a:solidFill>
                <a:latin typeface="Arial"/>
                <a:ea typeface="Times New Roman"/>
              </a:rPr>
              <a:t> </a:t>
            </a:r>
            <a:r>
              <a:rPr lang="it-IT" sz="1800" b="0" strike="noStrike" spc="-1" dirty="0">
                <a:solidFill>
                  <a:srgbClr val="FF0000"/>
                </a:solidFill>
                <a:latin typeface="Arial"/>
                <a:ea typeface="Times New Roman"/>
              </a:rPr>
              <a:t>prodotti</a:t>
            </a:r>
            <a:r>
              <a:rPr lang="it-IT" sz="1800" b="0" strike="noStrike" spc="-1" dirty="0">
                <a:solidFill>
                  <a:srgbClr val="4472C4"/>
                </a:solidFill>
                <a:latin typeface="Arial"/>
                <a:ea typeface="Times New Roman"/>
              </a:rPr>
              <a:t> </a:t>
            </a:r>
            <a:r>
              <a:rPr lang="it-IT" sz="1800" b="0" strike="noStrike" spc="-1" dirty="0">
                <a:solidFill>
                  <a:srgbClr val="000000"/>
                </a:solidFill>
                <a:latin typeface="Arial"/>
                <a:ea typeface="Times New Roman"/>
              </a:rPr>
              <a:t>visualizzati</a:t>
            </a:r>
            <a:r>
              <a:rPr lang="it-IT" sz="1800" b="0" strike="noStrike" spc="-1" dirty="0">
                <a:solidFill>
                  <a:srgbClr val="4472C4"/>
                </a:solidFill>
                <a:latin typeface="Arial"/>
                <a:ea typeface="Times New Roman"/>
              </a:rPr>
              <a:t> </a:t>
            </a:r>
            <a:r>
              <a:rPr lang="it-IT" sz="1800" b="0" strike="noStrike" spc="-1" dirty="0">
                <a:solidFill>
                  <a:srgbClr val="FF0000"/>
                </a:solidFill>
                <a:latin typeface="Arial"/>
                <a:ea typeface="Times New Roman"/>
              </a:rPr>
              <a:t>dall’utente</a:t>
            </a:r>
            <a:r>
              <a:rPr lang="it-IT" sz="1800" b="0" strike="noStrike" spc="-1" dirty="0">
                <a:solidFill>
                  <a:srgbClr val="000000"/>
                </a:solidFill>
                <a:latin typeface="Arial"/>
                <a:ea typeface="Times New Roman"/>
              </a:rPr>
              <a:t>»</a:t>
            </a:r>
            <a:endParaRPr lang="en-US" sz="1800" b="0" strike="noStrike" spc="-1" dirty="0">
              <a:latin typeface="Arial"/>
            </a:endParaRPr>
          </a:p>
          <a:p>
            <a:pPr>
              <a:lnSpc>
                <a:spcPct val="90000"/>
              </a:lnSpc>
              <a:spcBef>
                <a:spcPts val="1001"/>
              </a:spcBef>
              <a:tabLst>
                <a:tab pos="0" algn="l"/>
              </a:tabLst>
            </a:pPr>
            <a:endParaRPr lang="en-US" sz="1800" b="0" strike="noStrike" spc="-1" dirty="0">
              <a:latin typeface="Arial"/>
            </a:endParaRPr>
          </a:p>
          <a:p>
            <a:pPr>
              <a:lnSpc>
                <a:spcPct val="90000"/>
              </a:lnSpc>
              <a:spcBef>
                <a:spcPts val="1001"/>
              </a:spcBef>
              <a:tabLst>
                <a:tab pos="0" algn="l"/>
              </a:tabLst>
            </a:pPr>
            <a:r>
              <a:rPr lang="en-US" sz="1800" b="0" strike="noStrike" spc="-1" dirty="0">
                <a:solidFill>
                  <a:srgbClr val="000000"/>
                </a:solidFill>
                <a:latin typeface="Arial"/>
                <a:ea typeface="Times New Roman"/>
              </a:rPr>
              <a:t>CREATE TABLE IF NOT EXISTS `</a:t>
            </a:r>
            <a:r>
              <a:rPr lang="en-US" sz="1800" b="1" strike="noStrike" spc="-1" dirty="0">
                <a:solidFill>
                  <a:srgbClr val="FFC000"/>
                </a:solidFill>
                <a:latin typeface="Arial"/>
                <a:ea typeface="Times New Roman"/>
              </a:rPr>
              <a:t>view</a:t>
            </a:r>
            <a:r>
              <a:rPr lang="en-US" sz="1800" b="0" strike="noStrike" spc="-1" dirty="0">
                <a:solidFill>
                  <a:srgbClr val="000000"/>
                </a:solidFill>
                <a:latin typeface="Arial"/>
                <a:ea typeface="Times New Roman"/>
              </a:rPr>
              <a:t>` (  </a:t>
            </a:r>
            <a:endParaRPr lang="en-US" sz="1800" b="0" strike="noStrike" spc="-1" dirty="0">
              <a:latin typeface="Arial"/>
            </a:endParaRPr>
          </a:p>
          <a:p>
            <a:pPr>
              <a:lnSpc>
                <a:spcPct val="90000"/>
              </a:lnSpc>
              <a:spcBef>
                <a:spcPts val="1001"/>
              </a:spcBef>
              <a:tabLst>
                <a:tab pos="0" algn="l"/>
              </a:tabLst>
            </a:pPr>
            <a:r>
              <a:rPr lang="en-US" sz="1800" b="0" strike="noStrike" spc="-1" dirty="0">
                <a:solidFill>
                  <a:srgbClr val="000000"/>
                </a:solidFill>
                <a:latin typeface="Arial"/>
                <a:ea typeface="Times New Roman"/>
              </a:rPr>
              <a:t>`</a:t>
            </a:r>
            <a:r>
              <a:rPr lang="en-US" sz="1800" b="0" strike="noStrike" spc="-1" dirty="0" err="1">
                <a:solidFill>
                  <a:srgbClr val="000000"/>
                </a:solidFill>
                <a:latin typeface="Arial"/>
                <a:ea typeface="Times New Roman"/>
              </a:rPr>
              <a:t>id_user</a:t>
            </a:r>
            <a:r>
              <a:rPr lang="en-US" sz="1800" b="0" strike="noStrike" spc="-1" dirty="0">
                <a:solidFill>
                  <a:srgbClr val="000000"/>
                </a:solidFill>
                <a:latin typeface="Arial"/>
                <a:ea typeface="Times New Roman"/>
              </a:rPr>
              <a:t>` INT NOT NULL,  </a:t>
            </a:r>
            <a:endParaRPr lang="en-US" sz="1800" b="0" strike="noStrike" spc="-1" dirty="0">
              <a:latin typeface="Arial"/>
            </a:endParaRPr>
          </a:p>
          <a:p>
            <a:pPr>
              <a:lnSpc>
                <a:spcPct val="90000"/>
              </a:lnSpc>
              <a:spcBef>
                <a:spcPts val="1001"/>
              </a:spcBef>
              <a:tabLst>
                <a:tab pos="0" algn="l"/>
              </a:tabLst>
            </a:pPr>
            <a:r>
              <a:rPr lang="en-US" sz="1800" b="0" strike="noStrike" spc="-1" dirty="0">
                <a:solidFill>
                  <a:srgbClr val="000000"/>
                </a:solidFill>
                <a:latin typeface="Arial"/>
                <a:ea typeface="Times New Roman"/>
              </a:rPr>
              <a:t>`</a:t>
            </a:r>
            <a:r>
              <a:rPr lang="en-US" sz="1800" b="0" strike="noStrike" spc="-1" dirty="0" err="1">
                <a:solidFill>
                  <a:srgbClr val="000000"/>
                </a:solidFill>
                <a:latin typeface="Arial"/>
                <a:ea typeface="Times New Roman"/>
              </a:rPr>
              <a:t>id_item</a:t>
            </a:r>
            <a:r>
              <a:rPr lang="en-US" sz="1800" b="0" strike="noStrike" spc="-1" dirty="0">
                <a:solidFill>
                  <a:srgbClr val="000000"/>
                </a:solidFill>
                <a:latin typeface="Arial"/>
                <a:ea typeface="Times New Roman"/>
              </a:rPr>
              <a:t>` INT NOT NULL,  </a:t>
            </a:r>
            <a:endParaRPr lang="en-US" sz="1800" b="0" strike="noStrike" spc="-1" dirty="0">
              <a:latin typeface="Arial"/>
            </a:endParaRPr>
          </a:p>
          <a:p>
            <a:pPr>
              <a:lnSpc>
                <a:spcPct val="90000"/>
              </a:lnSpc>
              <a:spcBef>
                <a:spcPts val="1001"/>
              </a:spcBef>
              <a:tabLst>
                <a:tab pos="0" algn="l"/>
              </a:tabLst>
            </a:pPr>
            <a:r>
              <a:rPr lang="en-US" sz="1800" b="0" strike="noStrike" spc="-1" dirty="0">
                <a:solidFill>
                  <a:srgbClr val="000000"/>
                </a:solidFill>
                <a:latin typeface="Arial"/>
                <a:ea typeface="Times New Roman"/>
              </a:rPr>
              <a:t>`date` TIMESTAMP NOT NULL,  </a:t>
            </a:r>
            <a:endParaRPr lang="en-US" sz="1800" b="0" strike="noStrike" spc="-1" dirty="0">
              <a:latin typeface="Arial"/>
            </a:endParaRPr>
          </a:p>
          <a:p>
            <a:pPr>
              <a:lnSpc>
                <a:spcPct val="90000"/>
              </a:lnSpc>
              <a:spcBef>
                <a:spcPts val="1001"/>
              </a:spcBef>
              <a:tabLst>
                <a:tab pos="0" algn="l"/>
              </a:tabLst>
            </a:pPr>
            <a:r>
              <a:rPr lang="en-US" sz="1800" b="0" strike="noStrike" spc="-1" dirty="0">
                <a:solidFill>
                  <a:srgbClr val="000000"/>
                </a:solidFill>
                <a:latin typeface="Arial"/>
                <a:ea typeface="Times New Roman"/>
              </a:rPr>
              <a:t>PRIMARY KEY (`</a:t>
            </a:r>
            <a:r>
              <a:rPr lang="en-US" sz="1800" b="0" strike="noStrike" spc="-1" dirty="0" err="1">
                <a:solidFill>
                  <a:srgbClr val="000000"/>
                </a:solidFill>
                <a:latin typeface="Arial"/>
                <a:ea typeface="Times New Roman"/>
              </a:rPr>
              <a:t>id_user</a:t>
            </a:r>
            <a:r>
              <a:rPr lang="en-US" sz="1800" b="0" strike="noStrike" spc="-1" dirty="0">
                <a:solidFill>
                  <a:srgbClr val="000000"/>
                </a:solidFill>
                <a:latin typeface="Arial"/>
                <a:ea typeface="Times New Roman"/>
              </a:rPr>
              <a:t>`, `</a:t>
            </a:r>
            <a:r>
              <a:rPr lang="en-US" sz="1800" b="0" strike="noStrike" spc="-1" dirty="0" err="1">
                <a:solidFill>
                  <a:srgbClr val="000000"/>
                </a:solidFill>
                <a:latin typeface="Arial"/>
                <a:ea typeface="Times New Roman"/>
              </a:rPr>
              <a:t>id_item`,`date</a:t>
            </a:r>
            <a:r>
              <a:rPr lang="en-US" sz="1800" b="0" strike="noStrike" spc="-1" dirty="0">
                <a:solidFill>
                  <a:srgbClr val="000000"/>
                </a:solidFill>
                <a:latin typeface="Arial"/>
                <a:ea typeface="Times New Roman"/>
              </a:rPr>
              <a:t>`), </a:t>
            </a:r>
            <a:endParaRPr lang="en-US" sz="1800" b="0" strike="noStrike" spc="-1" dirty="0">
              <a:latin typeface="Arial"/>
            </a:endParaRPr>
          </a:p>
          <a:p>
            <a:pPr>
              <a:lnSpc>
                <a:spcPct val="90000"/>
              </a:lnSpc>
              <a:spcBef>
                <a:spcPts val="1001"/>
              </a:spcBef>
              <a:tabLst>
                <a:tab pos="0" algn="l"/>
              </a:tabLst>
            </a:pPr>
            <a:r>
              <a:rPr lang="en-US" sz="1800" b="0" strike="noStrike" spc="-1" dirty="0">
                <a:solidFill>
                  <a:srgbClr val="000000"/>
                </a:solidFill>
                <a:latin typeface="Arial"/>
                <a:ea typeface="Times New Roman"/>
              </a:rPr>
              <a:t>CONSTRAINT `</a:t>
            </a:r>
            <a:r>
              <a:rPr lang="en-US" sz="1800" b="0" strike="noStrike" spc="-1" dirty="0" err="1">
                <a:solidFill>
                  <a:srgbClr val="000000"/>
                </a:solidFill>
                <a:latin typeface="Arial"/>
                <a:ea typeface="Times New Roman"/>
              </a:rPr>
              <a:t>view_id_item</a:t>
            </a:r>
            <a:r>
              <a:rPr lang="en-US" sz="1800" b="0" strike="noStrike" spc="-1" dirty="0">
                <a:solidFill>
                  <a:srgbClr val="000000"/>
                </a:solidFill>
                <a:latin typeface="Arial"/>
                <a:ea typeface="Times New Roman"/>
              </a:rPr>
              <a:t>`    FOREIGN KEY (`</a:t>
            </a:r>
            <a:r>
              <a:rPr lang="en-US" sz="1800" b="0" strike="noStrike" spc="-1" dirty="0" err="1">
                <a:solidFill>
                  <a:srgbClr val="000000"/>
                </a:solidFill>
                <a:latin typeface="Arial"/>
                <a:ea typeface="Times New Roman"/>
              </a:rPr>
              <a:t>id_item</a:t>
            </a:r>
            <a:r>
              <a:rPr lang="en-US" sz="1800" b="0" strike="noStrike" spc="-1" dirty="0">
                <a:solidFill>
                  <a:srgbClr val="000000"/>
                </a:solidFill>
                <a:latin typeface="Arial"/>
                <a:ea typeface="Times New Roman"/>
              </a:rPr>
              <a:t>`)    REFERENCES `item` (`id`)    ON DELETE CASCADE    ON UPDATE CASCADE,  </a:t>
            </a:r>
            <a:endParaRPr lang="en-US" sz="1800" b="0" strike="noStrike" spc="-1" dirty="0">
              <a:latin typeface="Arial"/>
            </a:endParaRPr>
          </a:p>
          <a:p>
            <a:pPr>
              <a:lnSpc>
                <a:spcPct val="90000"/>
              </a:lnSpc>
              <a:spcBef>
                <a:spcPts val="1001"/>
              </a:spcBef>
              <a:tabLst>
                <a:tab pos="0" algn="l"/>
              </a:tabLst>
            </a:pPr>
            <a:r>
              <a:rPr lang="en-US" sz="1800" b="0" strike="noStrike" spc="-1" dirty="0">
                <a:solidFill>
                  <a:srgbClr val="000000"/>
                </a:solidFill>
                <a:latin typeface="Arial"/>
                <a:ea typeface="Times New Roman"/>
              </a:rPr>
              <a:t>CONSTRAINT `</a:t>
            </a:r>
            <a:r>
              <a:rPr lang="en-US" sz="1800" b="0" strike="noStrike" spc="-1" dirty="0" err="1">
                <a:solidFill>
                  <a:srgbClr val="000000"/>
                </a:solidFill>
                <a:latin typeface="Arial"/>
                <a:ea typeface="Times New Roman"/>
              </a:rPr>
              <a:t>view_id_user</a:t>
            </a:r>
            <a:r>
              <a:rPr lang="en-US" sz="1800" b="0" strike="noStrike" spc="-1" dirty="0">
                <a:solidFill>
                  <a:srgbClr val="000000"/>
                </a:solidFill>
                <a:latin typeface="Arial"/>
                <a:ea typeface="Times New Roman"/>
              </a:rPr>
              <a:t>`    FOREIGN KEY (`</a:t>
            </a:r>
            <a:r>
              <a:rPr lang="en-US" sz="1800" b="0" strike="noStrike" spc="-1" dirty="0" err="1">
                <a:solidFill>
                  <a:srgbClr val="000000"/>
                </a:solidFill>
                <a:latin typeface="Arial"/>
                <a:ea typeface="Times New Roman"/>
              </a:rPr>
              <a:t>id_user</a:t>
            </a:r>
            <a:r>
              <a:rPr lang="en-US" sz="1800" b="0" strike="noStrike" spc="-1" dirty="0">
                <a:solidFill>
                  <a:srgbClr val="000000"/>
                </a:solidFill>
                <a:latin typeface="Arial"/>
                <a:ea typeface="Times New Roman"/>
              </a:rPr>
              <a:t>`)    REFERENCES `user` (`id`)    ON DELETE CASCADE    ON UPDATE CASCADE)</a:t>
            </a:r>
            <a:endParaRPr lang="en-US" sz="1800" b="0" strike="noStrike" spc="-1" dirty="0">
              <a:latin typeface="Arial"/>
            </a:endParaRPr>
          </a:p>
        </p:txBody>
      </p:sp>
      <p:sp>
        <p:nvSpPr>
          <p:cNvPr id="134"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2544A143-294A-4EF6-B6F8-895333555206}" type="slidenum">
              <a:rPr lang="it-IT" sz="1200" b="0" strike="noStrike" spc="-1">
                <a:solidFill>
                  <a:srgbClr val="8B8B8B"/>
                </a:solidFill>
                <a:latin typeface="Calibri"/>
                <a:ea typeface="DejaVu Sans"/>
              </a:rPr>
              <a:t>19</a:t>
            </a:fld>
            <a:endParaRPr lang="en-US" sz="12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it-IT" sz="4400" b="1" strike="noStrike" spc="-1">
                <a:solidFill>
                  <a:srgbClr val="000000"/>
                </a:solidFill>
                <a:latin typeface="Arial"/>
                <a:ea typeface="DejaVu Sans"/>
              </a:rPr>
              <a:t>INDICE</a:t>
            </a:r>
            <a:endParaRPr lang="en-US" sz="4400" b="0" strike="noStrike" spc="-1">
              <a:latin typeface="Arial"/>
            </a:endParaRPr>
          </a:p>
        </p:txBody>
      </p:sp>
      <p:graphicFrame>
        <p:nvGraphicFramePr>
          <p:cNvPr id="82" name="Tabella 4"/>
          <p:cNvGraphicFramePr/>
          <p:nvPr/>
        </p:nvGraphicFramePr>
        <p:xfrm>
          <a:off x="838080" y="1563120"/>
          <a:ext cx="10515240" cy="4507920"/>
        </p:xfrm>
        <a:graphic>
          <a:graphicData uri="http://schemas.openxmlformats.org/drawingml/2006/table">
            <a:tbl>
              <a:tblPr/>
              <a:tblGrid>
                <a:gridCol w="10059840">
                  <a:extLst>
                    <a:ext uri="{9D8B030D-6E8A-4147-A177-3AD203B41FA5}">
                      <a16:colId xmlns:a16="http://schemas.microsoft.com/office/drawing/2014/main" val="20000"/>
                    </a:ext>
                  </a:extLst>
                </a:gridCol>
                <a:gridCol w="455400">
                  <a:extLst>
                    <a:ext uri="{9D8B030D-6E8A-4147-A177-3AD203B41FA5}">
                      <a16:colId xmlns:a16="http://schemas.microsoft.com/office/drawing/2014/main" val="20001"/>
                    </a:ext>
                  </a:extLst>
                </a:gridCol>
              </a:tblGrid>
              <a:tr h="375480">
                <a:tc>
                  <a:txBody>
                    <a:bodyPr/>
                    <a:lstStyle/>
                    <a:p>
                      <a:pPr>
                        <a:lnSpc>
                          <a:spcPct val="100000"/>
                        </a:lnSpc>
                        <a:tabLst>
                          <a:tab pos="0" algn="l"/>
                        </a:tabLst>
                      </a:pPr>
                      <a:r>
                        <a:rPr lang="it-IT" sz="1200" b="0" u="sng" strike="noStrike" spc="-1">
                          <a:solidFill>
                            <a:srgbClr val="000000"/>
                          </a:solidFill>
                          <a:uFillTx/>
                          <a:latin typeface="Arial"/>
                          <a:ea typeface="DejaVu Sans"/>
                        </a:rPr>
                        <a:t>Specifiche del progetto – HTML PURA</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ea typeface="DejaVu Sans"/>
                        </a:rPr>
                        <a:t>3 </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0"/>
                  </a:ext>
                </a:extLst>
              </a:tr>
              <a:tr h="375480">
                <a:tc>
                  <a:txBody>
                    <a:bodyPr/>
                    <a:lstStyle/>
                    <a:p>
                      <a:pPr>
                        <a:lnSpc>
                          <a:spcPct val="100000"/>
                        </a:lnSpc>
                        <a:tabLst>
                          <a:tab pos="0" algn="l"/>
                        </a:tabLst>
                      </a:pPr>
                      <a:r>
                        <a:rPr lang="it-IT" sz="1200" b="0" strike="noStrike" spc="-1">
                          <a:solidFill>
                            <a:srgbClr val="000000"/>
                          </a:solidFill>
                          <a:latin typeface="Arial"/>
                          <a:ea typeface="DejaVu Sans"/>
                        </a:rPr>
                        <a:t>    Strumenti utilizzati</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ea typeface="DejaVu Sans"/>
                        </a:rPr>
                        <a:t>6</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1"/>
                  </a:ext>
                </a:extLst>
              </a:tr>
              <a:tr h="375480">
                <a:tc>
                  <a:txBody>
                    <a:bodyPr/>
                    <a:lstStyle/>
                    <a:p>
                      <a:pPr>
                        <a:lnSpc>
                          <a:spcPct val="100000"/>
                        </a:lnSpc>
                        <a:tabLst>
                          <a:tab pos="0" algn="l"/>
                        </a:tabLst>
                      </a:pPr>
                      <a:r>
                        <a:rPr lang="it-IT" sz="1200" b="0" strike="noStrike" spc="-1">
                          <a:solidFill>
                            <a:srgbClr val="000000"/>
                          </a:solidFill>
                          <a:latin typeface="Arial"/>
                          <a:ea typeface="DejaVu Sans"/>
                        </a:rPr>
                        <a:t>    Scelte implementative</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ea typeface="DejaVu Sans"/>
                        </a:rPr>
                        <a:t>7</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2"/>
                  </a:ext>
                </a:extLst>
              </a:tr>
              <a:tr h="375480">
                <a:tc>
                  <a:txBody>
                    <a:bodyPr/>
                    <a:lstStyle/>
                    <a:p>
                      <a:pPr>
                        <a:lnSpc>
                          <a:spcPct val="100000"/>
                        </a:lnSpc>
                        <a:tabLst>
                          <a:tab pos="0" algn="l"/>
                        </a:tabLst>
                      </a:pPr>
                      <a:r>
                        <a:rPr lang="it-IT" sz="1200" b="0" strike="noStrike" spc="-1">
                          <a:solidFill>
                            <a:srgbClr val="000000"/>
                          </a:solidFill>
                          <a:latin typeface="Arial"/>
                          <a:ea typeface="DejaVu Sans"/>
                        </a:rPr>
                        <a:t>    Ulteriori aggiunte</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ea typeface="DejaVu Sans"/>
                        </a:rPr>
                        <a:t>10</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3"/>
                  </a:ext>
                </a:extLst>
              </a:tr>
              <a:tr h="375480">
                <a:tc>
                  <a:txBody>
                    <a:bodyPr/>
                    <a:lstStyle/>
                    <a:p>
                      <a:pPr>
                        <a:lnSpc>
                          <a:spcPct val="100000"/>
                        </a:lnSpc>
                      </a:pPr>
                      <a:r>
                        <a:rPr lang="it-IT" sz="1200" b="0" strike="noStrike" spc="-1">
                          <a:solidFill>
                            <a:srgbClr val="000000"/>
                          </a:solidFill>
                          <a:latin typeface="Arial"/>
                          <a:ea typeface="DejaVu Sans"/>
                        </a:rPr>
                        <a:t>    Design del Database</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ea typeface="DejaVu Sans"/>
                        </a:rPr>
                        <a:t>11</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4"/>
                  </a:ext>
                </a:extLst>
              </a:tr>
              <a:tr h="375480">
                <a:tc>
                  <a:txBody>
                    <a:bodyPr/>
                    <a:lstStyle/>
                    <a:p>
                      <a:pPr>
                        <a:lnSpc>
                          <a:spcPct val="100000"/>
                        </a:lnSpc>
                        <a:tabLst>
                          <a:tab pos="0" algn="l"/>
                        </a:tabLst>
                      </a:pPr>
                      <a:r>
                        <a:rPr lang="it-IT" sz="1200" b="0" strike="noStrike" spc="-1">
                          <a:solidFill>
                            <a:srgbClr val="000000"/>
                          </a:solidFill>
                          <a:latin typeface="Arial"/>
                          <a:ea typeface="DejaVu Sans"/>
                        </a:rPr>
                        <a:t>    Componenti </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ea typeface="DejaVu Sans"/>
                        </a:rPr>
                        <a:t>21</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5"/>
                  </a:ext>
                </a:extLst>
              </a:tr>
              <a:tr h="375480">
                <a:tc>
                  <a:txBody>
                    <a:bodyPr/>
                    <a:lstStyle/>
                    <a:p>
                      <a:pPr>
                        <a:lnSpc>
                          <a:spcPct val="100000"/>
                        </a:lnSpc>
                        <a:tabLst>
                          <a:tab pos="0" algn="l"/>
                        </a:tabLst>
                      </a:pPr>
                      <a:r>
                        <a:rPr lang="it-IT" sz="1200" b="0" strike="noStrike" spc="-1">
                          <a:solidFill>
                            <a:srgbClr val="000000"/>
                          </a:solidFill>
                          <a:latin typeface="Arial"/>
                          <a:ea typeface="DejaVu Sans"/>
                        </a:rPr>
                        <a:t>    Struttura dell’applicazione (IFML)</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ea typeface="DejaVu Sans"/>
                        </a:rPr>
                        <a:t>31</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6"/>
                  </a:ext>
                </a:extLst>
              </a:tr>
              <a:tr h="375480">
                <a:tc>
                  <a:txBody>
                    <a:bodyPr/>
                    <a:lstStyle/>
                    <a:p>
                      <a:pPr>
                        <a:lnSpc>
                          <a:spcPct val="100000"/>
                        </a:lnSpc>
                      </a:pPr>
                      <a:r>
                        <a:rPr lang="it-IT" sz="1200" b="0" strike="noStrike" spc="-1">
                          <a:solidFill>
                            <a:srgbClr val="000000"/>
                          </a:solidFill>
                          <a:latin typeface="Arial"/>
                          <a:ea typeface="DejaVu Sans"/>
                        </a:rPr>
                        <a:t>    Sequence Diagram </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ea typeface="DejaVu Sans"/>
                        </a:rPr>
                        <a:t>32</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7"/>
                  </a:ext>
                </a:extLst>
              </a:tr>
              <a:tr h="375480">
                <a:tc>
                  <a:txBody>
                    <a:bodyPr/>
                    <a:lstStyle/>
                    <a:p>
                      <a:pPr>
                        <a:lnSpc>
                          <a:spcPct val="100000"/>
                        </a:lnSpc>
                        <a:tabLst>
                          <a:tab pos="0" algn="l"/>
                        </a:tabLst>
                      </a:pPr>
                      <a:r>
                        <a:rPr lang="it-IT" sz="1200" b="0" u="sng" strike="noStrike" spc="-1">
                          <a:solidFill>
                            <a:srgbClr val="000000"/>
                          </a:solidFill>
                          <a:uFillTx/>
                          <a:latin typeface="Arial"/>
                          <a:ea typeface="DejaVu Sans"/>
                        </a:rPr>
                        <a:t>Specifiche del progetto – JAVASCRIPT</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ea typeface="DejaVu Sans"/>
                        </a:rPr>
                        <a:t>47</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8"/>
                  </a:ext>
                </a:extLst>
              </a:tr>
              <a:tr h="375480">
                <a:tc>
                  <a:txBody>
                    <a:bodyPr/>
                    <a:lstStyle/>
                    <a:p>
                      <a:pPr>
                        <a:lnSpc>
                          <a:spcPct val="100000"/>
                        </a:lnSpc>
                        <a:tabLst>
                          <a:tab pos="0" algn="l"/>
                        </a:tabLst>
                      </a:pPr>
                      <a:r>
                        <a:rPr lang="it-IT" sz="1200" b="0" strike="noStrike" spc="-1">
                          <a:solidFill>
                            <a:srgbClr val="000000"/>
                          </a:solidFill>
                          <a:latin typeface="Arial"/>
                          <a:ea typeface="DejaVu Sans"/>
                        </a:rPr>
                        <a:t>    Strumenti utilizzati</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ea typeface="DejaVu Sans"/>
                        </a:rPr>
                        <a:t>48</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9"/>
                  </a:ext>
                </a:extLst>
              </a:tr>
              <a:tr h="375480">
                <a:tc>
                  <a:txBody>
                    <a:bodyPr/>
                    <a:lstStyle/>
                    <a:p>
                      <a:pPr>
                        <a:lnSpc>
                          <a:spcPct val="100000"/>
                        </a:lnSpc>
                        <a:tabLst>
                          <a:tab pos="0" algn="l"/>
                        </a:tabLst>
                      </a:pPr>
                      <a:r>
                        <a:rPr lang="it-IT" sz="1200" b="0" strike="noStrike" spc="-1">
                          <a:solidFill>
                            <a:srgbClr val="000000"/>
                          </a:solidFill>
                          <a:latin typeface="Arial"/>
                          <a:ea typeface="DejaVu Sans"/>
                        </a:rPr>
                        <a:t>    Scelte implementative</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ea typeface="DejaVu Sans"/>
                        </a:rPr>
                        <a:t>49</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10"/>
                  </a:ext>
                </a:extLst>
              </a:tr>
              <a:tr h="377640">
                <a:tc>
                  <a:txBody>
                    <a:bodyPr/>
                    <a:lstStyle/>
                    <a:p>
                      <a:pPr>
                        <a:lnSpc>
                          <a:spcPct val="100000"/>
                        </a:lnSpc>
                      </a:pPr>
                      <a:r>
                        <a:rPr lang="it-IT" sz="1200" b="0" strike="noStrike" spc="-1">
                          <a:solidFill>
                            <a:srgbClr val="000000"/>
                          </a:solidFill>
                          <a:latin typeface="Arial"/>
                          <a:ea typeface="DejaVu Sans"/>
                        </a:rPr>
                        <a:t>    Sequence Diagram</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ea typeface="DejaVu Sans"/>
                        </a:rPr>
                        <a:t>58</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11"/>
                  </a:ext>
                </a:extLst>
              </a:tr>
            </a:tbl>
          </a:graphicData>
        </a:graphic>
      </p:graphicFrame>
      <p:sp>
        <p:nvSpPr>
          <p:cNvPr id="83"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04F67E5-B375-42FE-B792-294BCBFBAF94}" type="slidenum">
              <a:rPr lang="it-IT" sz="1200" b="0" strike="noStrike" spc="-1">
                <a:solidFill>
                  <a:srgbClr val="8B8B8B"/>
                </a:solidFill>
                <a:latin typeface="Calibri"/>
                <a:ea typeface="DejaVu Sans"/>
              </a:rPr>
              <a:t>2</a:t>
            </a:fld>
            <a:endParaRPr lang="en-US" sz="12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Design del Database </a:t>
            </a:r>
            <a:r>
              <a:rPr lang="it-IT" sz="3600" b="0" strike="noStrike" spc="-1">
                <a:solidFill>
                  <a:srgbClr val="000000"/>
                </a:solidFill>
                <a:latin typeface="Arial"/>
                <a:ea typeface="DejaVu Sans"/>
              </a:rPr>
              <a:t>– Definizione delle tabelle</a:t>
            </a:r>
            <a:endParaRPr lang="en-US" sz="3600" b="0" strike="noStrike" spc="-1">
              <a:latin typeface="Arial"/>
            </a:endParaRPr>
          </a:p>
        </p:txBody>
      </p:sp>
      <p:sp>
        <p:nvSpPr>
          <p:cNvPr id="136" name="Segnaposto contenuto 2"/>
          <p:cNvSpPr/>
          <p:nvPr/>
        </p:nvSpPr>
        <p:spPr>
          <a:xfrm>
            <a:off x="838080" y="1825560"/>
            <a:ext cx="10514520" cy="4839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90500" lnSpcReduction="10000"/>
          </a:bodyPr>
          <a:lstStyle/>
          <a:p>
            <a:pPr>
              <a:lnSpc>
                <a:spcPct val="90000"/>
              </a:lnSpc>
              <a:spcBef>
                <a:spcPts val="1001"/>
              </a:spcBef>
              <a:tabLst>
                <a:tab pos="0" algn="l"/>
              </a:tabLst>
            </a:pPr>
            <a:r>
              <a:rPr lang="it-IT" sz="1800" b="0" strike="noStrike" spc="-1" dirty="0">
                <a:solidFill>
                  <a:srgbClr val="000000"/>
                </a:solidFill>
                <a:latin typeface="Arial"/>
                <a:ea typeface="Times New Roman"/>
              </a:rPr>
              <a:t>«Un </a:t>
            </a:r>
            <a:r>
              <a:rPr lang="it-IT" sz="1800" b="1" strike="noStrike" spc="-1" dirty="0">
                <a:solidFill>
                  <a:srgbClr val="FFC000"/>
                </a:solidFill>
                <a:latin typeface="Arial"/>
                <a:ea typeface="Times New Roman"/>
              </a:rPr>
              <a:t>ordine</a:t>
            </a:r>
            <a:r>
              <a:rPr lang="it-IT" sz="1800" b="0" strike="noStrike" spc="-1" dirty="0">
                <a:solidFill>
                  <a:srgbClr val="000000"/>
                </a:solidFill>
                <a:latin typeface="Arial"/>
                <a:ea typeface="Times New Roman"/>
              </a:rPr>
              <a:t> ha un </a:t>
            </a:r>
            <a:r>
              <a:rPr lang="it-IT" sz="1800" b="0" strike="noStrike" spc="-1" dirty="0">
                <a:solidFill>
                  <a:srgbClr val="FF0000"/>
                </a:solidFill>
                <a:latin typeface="Arial"/>
                <a:ea typeface="Times New Roman"/>
              </a:rPr>
              <a:t>codice</a:t>
            </a:r>
            <a:r>
              <a:rPr lang="it-IT" sz="1800" b="0" strike="noStrike" spc="-1" dirty="0">
                <a:solidFill>
                  <a:srgbClr val="000000"/>
                </a:solidFill>
                <a:latin typeface="Arial"/>
                <a:ea typeface="Times New Roman"/>
              </a:rPr>
              <a:t>, il </a:t>
            </a:r>
            <a:r>
              <a:rPr lang="it-IT" sz="1800" b="0" strike="noStrike" spc="-1" dirty="0">
                <a:solidFill>
                  <a:srgbClr val="FF0000"/>
                </a:solidFill>
                <a:latin typeface="Arial"/>
                <a:ea typeface="Times New Roman"/>
              </a:rPr>
              <a:t>nome</a:t>
            </a:r>
            <a:r>
              <a:rPr lang="it-IT" sz="1800" b="0" strike="noStrike" spc="-1" dirty="0">
                <a:solidFill>
                  <a:srgbClr val="000000"/>
                </a:solidFill>
                <a:latin typeface="Arial"/>
                <a:ea typeface="Times New Roman"/>
              </a:rPr>
              <a:t> </a:t>
            </a:r>
            <a:r>
              <a:rPr lang="it-IT" sz="1800" b="0" strike="noStrike" spc="-1" dirty="0">
                <a:solidFill>
                  <a:srgbClr val="FF0000"/>
                </a:solidFill>
                <a:latin typeface="Arial"/>
                <a:ea typeface="Times New Roman"/>
              </a:rPr>
              <a:t>del fornitore</a:t>
            </a:r>
            <a:r>
              <a:rPr lang="it-IT" sz="1800" b="0" strike="noStrike" spc="-1" dirty="0">
                <a:solidFill>
                  <a:srgbClr val="000000"/>
                </a:solidFill>
                <a:latin typeface="Arial"/>
                <a:ea typeface="Times New Roman"/>
              </a:rPr>
              <a:t>, </a:t>
            </a:r>
            <a:r>
              <a:rPr lang="it-IT" sz="1800" b="0" strike="noStrike" spc="-1" dirty="0">
                <a:solidFill>
                  <a:srgbClr val="FF0000"/>
                </a:solidFill>
                <a:latin typeface="Arial"/>
                <a:ea typeface="Times New Roman"/>
              </a:rPr>
              <a:t>l’elenco degli articoli</a:t>
            </a:r>
            <a:r>
              <a:rPr lang="it-IT" sz="1800" b="0" strike="noStrike" spc="-1" dirty="0">
                <a:solidFill>
                  <a:srgbClr val="000000"/>
                </a:solidFill>
                <a:latin typeface="Arial"/>
                <a:ea typeface="Times New Roman"/>
              </a:rPr>
              <a:t>, un </a:t>
            </a:r>
            <a:r>
              <a:rPr lang="it-IT" sz="1800" b="0" strike="noStrike" spc="-1" dirty="0">
                <a:solidFill>
                  <a:srgbClr val="FF0000"/>
                </a:solidFill>
                <a:latin typeface="Arial"/>
                <a:ea typeface="Times New Roman"/>
              </a:rPr>
              <a:t>valore </a:t>
            </a:r>
            <a:r>
              <a:rPr lang="it-IT" sz="1800" b="0" strike="noStrike" spc="-1" dirty="0">
                <a:solidFill>
                  <a:srgbClr val="000000"/>
                </a:solidFill>
                <a:latin typeface="Arial"/>
                <a:ea typeface="Times New Roman"/>
              </a:rPr>
              <a:t>totale composto dalla somma del valore degli articoli e delle spese di spedizione, una </a:t>
            </a:r>
            <a:r>
              <a:rPr lang="it-IT" sz="1800" b="0" strike="noStrike" spc="-1" dirty="0">
                <a:solidFill>
                  <a:srgbClr val="FF0000"/>
                </a:solidFill>
                <a:latin typeface="Arial"/>
                <a:ea typeface="Times New Roman"/>
              </a:rPr>
              <a:t>data</a:t>
            </a:r>
            <a:r>
              <a:rPr lang="it-IT" sz="1800" b="0" strike="noStrike" spc="-1" dirty="0">
                <a:solidFill>
                  <a:srgbClr val="000000"/>
                </a:solidFill>
                <a:latin typeface="Arial"/>
                <a:ea typeface="Times New Roman"/>
              </a:rPr>
              <a:t> di spedizione e </a:t>
            </a:r>
            <a:r>
              <a:rPr lang="it-IT" sz="1800" b="0" strike="noStrike" spc="-1" dirty="0">
                <a:solidFill>
                  <a:srgbClr val="FF0000"/>
                </a:solidFill>
                <a:latin typeface="Arial"/>
                <a:ea typeface="Times New Roman"/>
              </a:rPr>
              <a:t>l’indirizzo</a:t>
            </a:r>
            <a:r>
              <a:rPr lang="it-IT" sz="1800" b="0" strike="noStrike" spc="-1" dirty="0">
                <a:solidFill>
                  <a:srgbClr val="000000"/>
                </a:solidFill>
                <a:latin typeface="Arial"/>
                <a:ea typeface="Times New Roman"/>
              </a:rPr>
              <a:t> di spedizione dell’utente.»</a:t>
            </a:r>
            <a:endParaRPr lang="en-US" sz="1800" b="0" strike="noStrike" spc="-1" dirty="0">
              <a:latin typeface="Arial"/>
            </a:endParaRPr>
          </a:p>
          <a:p>
            <a:pPr>
              <a:lnSpc>
                <a:spcPct val="90000"/>
              </a:lnSpc>
              <a:spcBef>
                <a:spcPts val="1001"/>
              </a:spcBef>
              <a:tabLst>
                <a:tab pos="0" algn="l"/>
              </a:tabLst>
            </a:pPr>
            <a:r>
              <a:rPr lang="it-IT" spc="-1" dirty="0">
                <a:solidFill>
                  <a:srgbClr val="000000"/>
                </a:solidFill>
                <a:latin typeface="Arial"/>
                <a:ea typeface="Times New Roman"/>
              </a:rPr>
              <a:t>Si è</a:t>
            </a:r>
            <a:r>
              <a:rPr lang="it-IT" sz="1800" b="0" strike="noStrike" spc="-1" dirty="0">
                <a:solidFill>
                  <a:srgbClr val="000000"/>
                </a:solidFill>
                <a:latin typeface="Arial"/>
                <a:ea typeface="Times New Roman"/>
              </a:rPr>
              <a:t> deciso di salvare le informazioni necessarie in due tabelle, una contenente i dati dell’ordine e una contenete i dettagli riguardanti il contenuto dell’ordine.</a:t>
            </a:r>
            <a:endParaRPr lang="en-US" sz="1800" b="0" strike="noStrike" spc="-1" dirty="0">
              <a:latin typeface="Arial"/>
            </a:endParaRPr>
          </a:p>
          <a:p>
            <a:pPr>
              <a:lnSpc>
                <a:spcPct val="90000"/>
              </a:lnSpc>
              <a:spcBef>
                <a:spcPts val="1001"/>
              </a:spcBef>
              <a:tabLst>
                <a:tab pos="0" algn="l"/>
              </a:tabLst>
            </a:pPr>
            <a:endParaRPr lang="en-US" sz="1800" b="0" strike="noStrike" spc="-1" dirty="0">
              <a:latin typeface="Arial"/>
            </a:endParaRPr>
          </a:p>
          <a:p>
            <a:pPr>
              <a:lnSpc>
                <a:spcPct val="90000"/>
              </a:lnSpc>
              <a:spcBef>
                <a:spcPts val="1001"/>
              </a:spcBef>
              <a:tabLst>
                <a:tab pos="0" algn="l"/>
              </a:tabLst>
            </a:pPr>
            <a:r>
              <a:rPr lang="en-US" sz="1800" b="0" strike="noStrike" spc="-1" dirty="0">
                <a:solidFill>
                  <a:srgbClr val="000000"/>
                </a:solidFill>
                <a:latin typeface="Arial"/>
                <a:ea typeface="Times New Roman"/>
              </a:rPr>
              <a:t>CREATE TABLE IF NOT EXISTS `</a:t>
            </a:r>
            <a:r>
              <a:rPr lang="en-US" sz="1800" b="1" strike="noStrike" spc="-1" dirty="0" err="1">
                <a:solidFill>
                  <a:srgbClr val="FFC000"/>
                </a:solidFill>
                <a:latin typeface="Arial"/>
                <a:ea typeface="Times New Roman"/>
              </a:rPr>
              <a:t>order_info</a:t>
            </a:r>
            <a:r>
              <a:rPr lang="en-US" sz="1800" b="0" strike="noStrike" spc="-1" dirty="0">
                <a:solidFill>
                  <a:srgbClr val="000000"/>
                </a:solidFill>
                <a:latin typeface="Arial"/>
                <a:ea typeface="Times New Roman"/>
              </a:rPr>
              <a:t>` (  </a:t>
            </a:r>
            <a:endParaRPr lang="en-US" sz="1800" b="0" strike="noStrike" spc="-1" dirty="0">
              <a:latin typeface="Arial"/>
            </a:endParaRPr>
          </a:p>
          <a:p>
            <a:pPr>
              <a:lnSpc>
                <a:spcPct val="90000"/>
              </a:lnSpc>
              <a:spcBef>
                <a:spcPts val="1001"/>
              </a:spcBef>
              <a:tabLst>
                <a:tab pos="0" algn="l"/>
              </a:tabLst>
            </a:pPr>
            <a:r>
              <a:rPr lang="en-US" sz="1800" b="0" strike="noStrike" spc="-1" dirty="0">
                <a:solidFill>
                  <a:srgbClr val="000000"/>
                </a:solidFill>
                <a:latin typeface="Arial"/>
                <a:ea typeface="Times New Roman"/>
              </a:rPr>
              <a:t>`id` CHAR(36) NOT NULL,  </a:t>
            </a:r>
            <a:endParaRPr lang="en-US" sz="1800" b="0" strike="noStrike" spc="-1" dirty="0">
              <a:latin typeface="Arial"/>
            </a:endParaRPr>
          </a:p>
          <a:p>
            <a:pPr>
              <a:lnSpc>
                <a:spcPct val="90000"/>
              </a:lnSpc>
              <a:spcBef>
                <a:spcPts val="1001"/>
              </a:spcBef>
              <a:tabLst>
                <a:tab pos="0" algn="l"/>
              </a:tabLst>
            </a:pPr>
            <a:r>
              <a:rPr lang="en-US" sz="1800" b="0" strike="noStrike" spc="-1" dirty="0">
                <a:solidFill>
                  <a:srgbClr val="000000"/>
                </a:solidFill>
                <a:latin typeface="Arial"/>
                <a:ea typeface="Times New Roman"/>
              </a:rPr>
              <a:t>`</a:t>
            </a:r>
            <a:r>
              <a:rPr lang="en-US" sz="1800" b="0" strike="noStrike" spc="-1" dirty="0" err="1">
                <a:solidFill>
                  <a:srgbClr val="000000"/>
                </a:solidFill>
                <a:latin typeface="Arial"/>
                <a:ea typeface="Times New Roman"/>
              </a:rPr>
              <a:t>id_user</a:t>
            </a:r>
            <a:r>
              <a:rPr lang="en-US" sz="1800" b="0" strike="noStrike" spc="-1" dirty="0">
                <a:solidFill>
                  <a:srgbClr val="000000"/>
                </a:solidFill>
                <a:latin typeface="Arial"/>
                <a:ea typeface="Times New Roman"/>
              </a:rPr>
              <a:t>` INT NOT NULL, </a:t>
            </a:r>
            <a:endParaRPr lang="en-US" sz="1800" b="0" strike="noStrike" spc="-1" dirty="0">
              <a:latin typeface="Arial"/>
            </a:endParaRPr>
          </a:p>
          <a:p>
            <a:pPr>
              <a:lnSpc>
                <a:spcPct val="90000"/>
              </a:lnSpc>
              <a:spcBef>
                <a:spcPts val="1001"/>
              </a:spcBef>
              <a:tabLst>
                <a:tab pos="0" algn="l"/>
              </a:tabLst>
            </a:pPr>
            <a:r>
              <a:rPr lang="en-US" sz="1800" b="0" strike="noStrike" spc="-1" dirty="0">
                <a:solidFill>
                  <a:srgbClr val="000000"/>
                </a:solidFill>
                <a:latin typeface="Arial"/>
                <a:ea typeface="Times New Roman"/>
              </a:rPr>
              <a:t>`</a:t>
            </a:r>
            <a:r>
              <a:rPr lang="en-US" sz="1800" b="0" strike="noStrike" spc="-1" dirty="0" err="1">
                <a:solidFill>
                  <a:srgbClr val="000000"/>
                </a:solidFill>
                <a:latin typeface="Arial"/>
                <a:ea typeface="Times New Roman"/>
              </a:rPr>
              <a:t>id_vendor</a:t>
            </a:r>
            <a:r>
              <a:rPr lang="en-US" sz="1800" b="0" strike="noStrike" spc="-1" dirty="0">
                <a:solidFill>
                  <a:srgbClr val="000000"/>
                </a:solidFill>
                <a:latin typeface="Arial"/>
                <a:ea typeface="Times New Roman"/>
              </a:rPr>
              <a:t>` INT NOT NULL,  </a:t>
            </a:r>
            <a:endParaRPr lang="en-US" sz="1800" b="0" strike="noStrike" spc="-1" dirty="0">
              <a:latin typeface="Arial"/>
            </a:endParaRPr>
          </a:p>
          <a:p>
            <a:pPr>
              <a:lnSpc>
                <a:spcPct val="90000"/>
              </a:lnSpc>
              <a:spcBef>
                <a:spcPts val="1001"/>
              </a:spcBef>
              <a:tabLst>
                <a:tab pos="0" algn="l"/>
              </a:tabLst>
            </a:pPr>
            <a:r>
              <a:rPr lang="en-US" sz="1800" b="0" strike="noStrike" spc="-1" dirty="0">
                <a:solidFill>
                  <a:srgbClr val="000000"/>
                </a:solidFill>
                <a:latin typeface="Arial"/>
                <a:ea typeface="Times New Roman"/>
              </a:rPr>
              <a:t>`date` TIMESTAMP NOT NULL,  </a:t>
            </a:r>
            <a:endParaRPr lang="en-US" sz="1800" b="0" strike="noStrike" spc="-1" dirty="0">
              <a:latin typeface="Arial"/>
            </a:endParaRPr>
          </a:p>
          <a:p>
            <a:pPr>
              <a:lnSpc>
                <a:spcPct val="90000"/>
              </a:lnSpc>
              <a:spcBef>
                <a:spcPts val="1001"/>
              </a:spcBef>
              <a:tabLst>
                <a:tab pos="0" algn="l"/>
              </a:tabLst>
            </a:pPr>
            <a:r>
              <a:rPr lang="en-US" sz="1800" b="0" strike="noStrike" spc="-1" dirty="0">
                <a:solidFill>
                  <a:srgbClr val="000000"/>
                </a:solidFill>
                <a:latin typeface="Arial"/>
                <a:ea typeface="Times New Roman"/>
              </a:rPr>
              <a:t>`</a:t>
            </a:r>
            <a:r>
              <a:rPr lang="en-US" sz="1800" b="0" strike="noStrike" spc="-1" dirty="0" err="1">
                <a:solidFill>
                  <a:srgbClr val="000000"/>
                </a:solidFill>
                <a:latin typeface="Arial"/>
                <a:ea typeface="Times New Roman"/>
              </a:rPr>
              <a:t>shipping_cost</a:t>
            </a:r>
            <a:r>
              <a:rPr lang="en-US" sz="1800" b="0" strike="noStrike" spc="-1" dirty="0">
                <a:solidFill>
                  <a:srgbClr val="000000"/>
                </a:solidFill>
                <a:latin typeface="Arial"/>
                <a:ea typeface="Times New Roman"/>
              </a:rPr>
              <a:t>` FLOAT NOT NULL,  </a:t>
            </a:r>
            <a:endParaRPr lang="en-US" sz="1800" b="0" strike="noStrike" spc="-1" dirty="0">
              <a:latin typeface="Arial"/>
            </a:endParaRPr>
          </a:p>
          <a:p>
            <a:pPr>
              <a:lnSpc>
                <a:spcPct val="90000"/>
              </a:lnSpc>
              <a:spcBef>
                <a:spcPts val="1001"/>
              </a:spcBef>
              <a:tabLst>
                <a:tab pos="0" algn="l"/>
              </a:tabLst>
            </a:pPr>
            <a:r>
              <a:rPr lang="en-US" sz="1800" b="0" strike="noStrike" spc="-1" dirty="0">
                <a:solidFill>
                  <a:srgbClr val="000000"/>
                </a:solidFill>
                <a:latin typeface="Arial"/>
                <a:ea typeface="Times New Roman"/>
              </a:rPr>
              <a:t>PRIMARY KEY (`id`),  </a:t>
            </a:r>
            <a:endParaRPr lang="en-US" sz="1800" b="0" strike="noStrike" spc="-1" dirty="0">
              <a:latin typeface="Arial"/>
            </a:endParaRPr>
          </a:p>
          <a:p>
            <a:pPr>
              <a:lnSpc>
                <a:spcPct val="90000"/>
              </a:lnSpc>
              <a:spcBef>
                <a:spcPts val="1001"/>
              </a:spcBef>
              <a:tabLst>
                <a:tab pos="0" algn="l"/>
              </a:tabLst>
            </a:pPr>
            <a:r>
              <a:rPr lang="en-US" sz="1800" b="0" strike="noStrike" spc="-1" dirty="0">
                <a:solidFill>
                  <a:srgbClr val="000000"/>
                </a:solidFill>
                <a:latin typeface="Arial"/>
                <a:ea typeface="Times New Roman"/>
              </a:rPr>
              <a:t>CONSTRAINT `</a:t>
            </a:r>
            <a:r>
              <a:rPr lang="en-US" sz="1800" b="0" strike="noStrike" spc="-1" dirty="0" err="1">
                <a:solidFill>
                  <a:srgbClr val="000000"/>
                </a:solidFill>
                <a:latin typeface="Arial"/>
                <a:ea typeface="Times New Roman"/>
              </a:rPr>
              <a:t>order_info_id_user</a:t>
            </a:r>
            <a:r>
              <a:rPr lang="en-US" sz="1800" b="0" strike="noStrike" spc="-1" dirty="0">
                <a:solidFill>
                  <a:srgbClr val="000000"/>
                </a:solidFill>
                <a:latin typeface="Arial"/>
                <a:ea typeface="Times New Roman"/>
              </a:rPr>
              <a:t>`    FOREIGN KEY (`</a:t>
            </a:r>
            <a:r>
              <a:rPr lang="en-US" sz="1800" b="0" strike="noStrike" spc="-1" dirty="0" err="1">
                <a:solidFill>
                  <a:srgbClr val="000000"/>
                </a:solidFill>
                <a:latin typeface="Arial"/>
                <a:ea typeface="Times New Roman"/>
              </a:rPr>
              <a:t>id_user</a:t>
            </a:r>
            <a:r>
              <a:rPr lang="en-US" sz="1800" b="0" strike="noStrike" spc="-1" dirty="0">
                <a:solidFill>
                  <a:srgbClr val="000000"/>
                </a:solidFill>
                <a:latin typeface="Arial"/>
                <a:ea typeface="Times New Roman"/>
              </a:rPr>
              <a:t>`)    REFERENCES `user` (`id`)    ON UPDATE CASCADE,  </a:t>
            </a:r>
            <a:endParaRPr lang="en-US" sz="1800" b="0" strike="noStrike" spc="-1" dirty="0">
              <a:latin typeface="Arial"/>
            </a:endParaRPr>
          </a:p>
          <a:p>
            <a:pPr>
              <a:lnSpc>
                <a:spcPct val="90000"/>
              </a:lnSpc>
              <a:spcBef>
                <a:spcPts val="1001"/>
              </a:spcBef>
              <a:tabLst>
                <a:tab pos="0" algn="l"/>
              </a:tabLst>
            </a:pPr>
            <a:r>
              <a:rPr lang="en-US" sz="1800" b="0" strike="noStrike" spc="-1" dirty="0">
                <a:solidFill>
                  <a:srgbClr val="000000"/>
                </a:solidFill>
                <a:latin typeface="Arial"/>
                <a:ea typeface="Times New Roman"/>
              </a:rPr>
              <a:t>CONSTRAINT `</a:t>
            </a:r>
            <a:r>
              <a:rPr lang="en-US" sz="1800" b="0" strike="noStrike" spc="-1" dirty="0" err="1">
                <a:solidFill>
                  <a:srgbClr val="000000"/>
                </a:solidFill>
                <a:latin typeface="Arial"/>
                <a:ea typeface="Times New Roman"/>
              </a:rPr>
              <a:t>order_info_id_vendor</a:t>
            </a:r>
            <a:r>
              <a:rPr lang="en-US" sz="1800" b="0" strike="noStrike" spc="-1" dirty="0">
                <a:solidFill>
                  <a:srgbClr val="000000"/>
                </a:solidFill>
                <a:latin typeface="Arial"/>
                <a:ea typeface="Times New Roman"/>
              </a:rPr>
              <a:t>`    FOREIGN KEY (`</a:t>
            </a:r>
            <a:r>
              <a:rPr lang="en-US" sz="1800" b="0" strike="noStrike" spc="-1" dirty="0" err="1">
                <a:solidFill>
                  <a:srgbClr val="000000"/>
                </a:solidFill>
                <a:latin typeface="Arial"/>
                <a:ea typeface="Times New Roman"/>
              </a:rPr>
              <a:t>id_vendor</a:t>
            </a:r>
            <a:r>
              <a:rPr lang="en-US" sz="1800" b="0" strike="noStrike" spc="-1" dirty="0">
                <a:solidFill>
                  <a:srgbClr val="000000"/>
                </a:solidFill>
                <a:latin typeface="Arial"/>
                <a:ea typeface="Times New Roman"/>
              </a:rPr>
              <a:t>`)    REFERENCES `vendor` (`id`)    ON UPDATE CASCADE)</a:t>
            </a:r>
            <a:endParaRPr lang="en-US" sz="1800" b="0" strike="noStrike" spc="-1" dirty="0">
              <a:latin typeface="Arial"/>
            </a:endParaRPr>
          </a:p>
        </p:txBody>
      </p:sp>
      <p:sp>
        <p:nvSpPr>
          <p:cNvPr id="137"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8B9E5F7-660D-4A25-B6C6-3E99346EA1F3}" type="slidenum">
              <a:rPr lang="it-IT" sz="1200" b="0" strike="noStrike" spc="-1">
                <a:solidFill>
                  <a:srgbClr val="8B8B8B"/>
                </a:solidFill>
                <a:latin typeface="Calibri"/>
                <a:ea typeface="DejaVu Sans"/>
              </a:rPr>
              <a:t>20</a:t>
            </a:fld>
            <a:endParaRPr lang="en-US" sz="12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Design del Database </a:t>
            </a:r>
            <a:r>
              <a:rPr lang="it-IT" sz="3600" b="0" strike="noStrike" spc="-1">
                <a:solidFill>
                  <a:srgbClr val="000000"/>
                </a:solidFill>
                <a:latin typeface="Arial"/>
                <a:ea typeface="DejaVu Sans"/>
              </a:rPr>
              <a:t>– Definizione delle tabelle</a:t>
            </a:r>
            <a:endParaRPr lang="en-US" sz="3600" b="0" strike="noStrike" spc="-1">
              <a:latin typeface="Arial"/>
            </a:endParaRPr>
          </a:p>
        </p:txBody>
      </p:sp>
      <p:sp>
        <p:nvSpPr>
          <p:cNvPr id="139"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85500" lnSpcReduction="10000"/>
          </a:bodyPr>
          <a:lstStyle/>
          <a:p>
            <a:pPr>
              <a:lnSpc>
                <a:spcPct val="90000"/>
              </a:lnSpc>
              <a:spcBef>
                <a:spcPts val="1001"/>
              </a:spcBef>
              <a:tabLst>
                <a:tab pos="0" algn="l"/>
              </a:tabLst>
            </a:pPr>
            <a:r>
              <a:rPr lang="it-IT" sz="1800" b="0" strike="noStrike" spc="-1">
                <a:solidFill>
                  <a:srgbClr val="000000"/>
                </a:solidFill>
                <a:latin typeface="Arial"/>
                <a:ea typeface="Times New Roman"/>
              </a:rPr>
              <a:t>«Un </a:t>
            </a:r>
            <a:r>
              <a:rPr lang="it-IT" sz="1800" b="1" strike="noStrike" spc="-1">
                <a:solidFill>
                  <a:srgbClr val="FFC000"/>
                </a:solidFill>
                <a:latin typeface="Arial"/>
                <a:ea typeface="Times New Roman"/>
              </a:rPr>
              <a:t>ordine</a:t>
            </a:r>
            <a:r>
              <a:rPr lang="it-IT" sz="1800" b="0" strike="noStrike" spc="-1">
                <a:solidFill>
                  <a:srgbClr val="000000"/>
                </a:solidFill>
                <a:latin typeface="Arial"/>
                <a:ea typeface="Times New Roman"/>
              </a:rPr>
              <a:t> ha un </a:t>
            </a:r>
            <a:r>
              <a:rPr lang="it-IT" sz="1800" b="0" strike="noStrike" spc="-1">
                <a:solidFill>
                  <a:srgbClr val="FF0000"/>
                </a:solidFill>
                <a:latin typeface="Arial"/>
                <a:ea typeface="Times New Roman"/>
              </a:rPr>
              <a:t>codice</a:t>
            </a:r>
            <a:r>
              <a:rPr lang="it-IT" sz="1800" b="0" strike="noStrike" spc="-1">
                <a:solidFill>
                  <a:srgbClr val="000000"/>
                </a:solidFill>
                <a:latin typeface="Arial"/>
                <a:ea typeface="Times New Roman"/>
              </a:rPr>
              <a:t>, il </a:t>
            </a:r>
            <a:r>
              <a:rPr lang="it-IT" sz="1800" b="0" strike="noStrike" spc="-1">
                <a:solidFill>
                  <a:srgbClr val="FF0000"/>
                </a:solidFill>
                <a:latin typeface="Arial"/>
                <a:ea typeface="Times New Roman"/>
              </a:rPr>
              <a:t>nome</a:t>
            </a:r>
            <a:r>
              <a:rPr lang="it-IT" sz="1800" b="0" strike="noStrike" spc="-1">
                <a:solidFill>
                  <a:srgbClr val="000000"/>
                </a:solidFill>
                <a:latin typeface="Arial"/>
                <a:ea typeface="Times New Roman"/>
              </a:rPr>
              <a:t> </a:t>
            </a:r>
            <a:r>
              <a:rPr lang="it-IT" sz="1800" b="0" strike="noStrike" spc="-1">
                <a:solidFill>
                  <a:srgbClr val="FF0000"/>
                </a:solidFill>
                <a:latin typeface="Arial"/>
                <a:ea typeface="Times New Roman"/>
              </a:rPr>
              <a:t>del fornitore</a:t>
            </a:r>
            <a:r>
              <a:rPr lang="it-IT" sz="1800" b="0" strike="noStrike" spc="-1">
                <a:solidFill>
                  <a:srgbClr val="000000"/>
                </a:solidFill>
                <a:latin typeface="Arial"/>
                <a:ea typeface="Times New Roman"/>
              </a:rPr>
              <a:t>, </a:t>
            </a:r>
            <a:r>
              <a:rPr lang="it-IT" sz="1800" b="0" strike="noStrike" spc="-1">
                <a:solidFill>
                  <a:srgbClr val="FF0000"/>
                </a:solidFill>
                <a:latin typeface="Arial"/>
                <a:ea typeface="Times New Roman"/>
              </a:rPr>
              <a:t>l’elenco degli articoli</a:t>
            </a:r>
            <a:r>
              <a:rPr lang="it-IT" sz="1800" b="0" strike="noStrike" spc="-1">
                <a:solidFill>
                  <a:srgbClr val="000000"/>
                </a:solidFill>
                <a:latin typeface="Arial"/>
                <a:ea typeface="Times New Roman"/>
              </a:rPr>
              <a:t>, un </a:t>
            </a:r>
            <a:r>
              <a:rPr lang="it-IT" sz="1800" b="0" strike="noStrike" spc="-1">
                <a:solidFill>
                  <a:srgbClr val="FF0000"/>
                </a:solidFill>
                <a:latin typeface="Arial"/>
                <a:ea typeface="Times New Roman"/>
              </a:rPr>
              <a:t>valore </a:t>
            </a:r>
            <a:r>
              <a:rPr lang="it-IT" sz="1800" b="0" strike="noStrike" spc="-1">
                <a:solidFill>
                  <a:srgbClr val="000000"/>
                </a:solidFill>
                <a:latin typeface="Arial"/>
                <a:ea typeface="Times New Roman"/>
              </a:rPr>
              <a:t>totale composto dalla somma del valore degli articoli e delle spese di spedizione, una </a:t>
            </a:r>
            <a:r>
              <a:rPr lang="it-IT" sz="1800" b="0" strike="noStrike" spc="-1">
                <a:solidFill>
                  <a:srgbClr val="FF0000"/>
                </a:solidFill>
                <a:latin typeface="Arial"/>
                <a:ea typeface="Times New Roman"/>
              </a:rPr>
              <a:t>data</a:t>
            </a:r>
            <a:r>
              <a:rPr lang="it-IT" sz="1800" b="0" strike="noStrike" spc="-1">
                <a:solidFill>
                  <a:srgbClr val="000000"/>
                </a:solidFill>
                <a:latin typeface="Arial"/>
                <a:ea typeface="Times New Roman"/>
              </a:rPr>
              <a:t> di spedizione e </a:t>
            </a:r>
            <a:r>
              <a:rPr lang="it-IT" sz="1800" b="0" strike="noStrike" spc="-1">
                <a:solidFill>
                  <a:srgbClr val="FF0000"/>
                </a:solidFill>
                <a:latin typeface="Arial"/>
                <a:ea typeface="Times New Roman"/>
              </a:rPr>
              <a:t>l’indirizzo</a:t>
            </a:r>
            <a:r>
              <a:rPr lang="it-IT" sz="1800" b="0" strike="noStrike" spc="-1">
                <a:solidFill>
                  <a:srgbClr val="000000"/>
                </a:solidFill>
                <a:latin typeface="Arial"/>
                <a:ea typeface="Times New Roman"/>
              </a:rPr>
              <a:t> di spedizione dell’utente.»</a:t>
            </a:r>
            <a:endParaRPr lang="en-US" sz="1800" b="0" strike="noStrike" spc="-1">
              <a:latin typeface="Arial"/>
            </a:endParaRPr>
          </a:p>
          <a:p>
            <a:pPr>
              <a:lnSpc>
                <a:spcPct val="90000"/>
              </a:lnSpc>
              <a:spcBef>
                <a:spcPts val="1001"/>
              </a:spcBef>
              <a:tabLst>
                <a:tab pos="0" algn="l"/>
              </a:tabLst>
            </a:pPr>
            <a:r>
              <a:rPr lang="it-IT" sz="1800" b="0" strike="noStrike" spc="-1">
                <a:solidFill>
                  <a:srgbClr val="000000"/>
                </a:solidFill>
                <a:latin typeface="Arial"/>
                <a:ea typeface="Times New Roman"/>
              </a:rPr>
              <a:t>Si è deciso di salvare le informazioni necessarie in due tabelle, una contenente i dati dell’ordine e una contenete i dettagli riguardanti il contenuto dell’ordine.</a:t>
            </a:r>
            <a:endParaRPr lang="en-US" sz="1800" b="0" strike="noStrike" spc="-1">
              <a:latin typeface="Arial"/>
            </a:endParaRPr>
          </a:p>
          <a:p>
            <a:pPr>
              <a:lnSpc>
                <a:spcPct val="90000"/>
              </a:lnSpc>
              <a:spcBef>
                <a:spcPts val="1001"/>
              </a:spcBef>
              <a:tabLst>
                <a:tab pos="0" algn="l"/>
              </a:tabLst>
            </a:pP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CREATE TABLE IF NOT EXISTS `</a:t>
            </a:r>
            <a:r>
              <a:rPr lang="en-US" sz="1800" b="1" strike="noStrike" spc="-1">
                <a:solidFill>
                  <a:srgbClr val="FFC000"/>
                </a:solidFill>
                <a:latin typeface="Arial"/>
                <a:ea typeface="Times New Roman"/>
              </a:rPr>
              <a:t>ordered_item</a:t>
            </a:r>
            <a:r>
              <a:rPr lang="en-US" sz="1800" b="0" strike="noStrike" spc="-1">
                <a:solidFill>
                  <a:srgbClr val="000000"/>
                </a:solidFill>
                <a:latin typeface="Arial"/>
                <a:ea typeface="Times New Roman"/>
              </a:rPr>
              <a:t>` (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`id_order` CHAR(36)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`id_item` INT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`quantity` INT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`cost` FLOAT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PRIMARY KEY (`id_order`,`id_item`),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CONSTRAINT `ordered_item_id_order`    FOREIGN KEY (`id_order`)    REFERENCES `order_info` (`id`)    ON UPDATE CASCADE,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CONSTRAINT `ordered_item_id_item`    FOREIGN KEY (`id_item`)    REFERENCES `item` (`id`)    ON UPDATE CASCADE)</a:t>
            </a:r>
            <a:endParaRPr lang="en-US" sz="1800" b="0" strike="noStrike" spc="-1">
              <a:latin typeface="Arial"/>
            </a:endParaRPr>
          </a:p>
        </p:txBody>
      </p:sp>
      <p:sp>
        <p:nvSpPr>
          <p:cNvPr id="140"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DC12BD6-EA95-4F66-9942-0B6CA4E1E2AE}" type="slidenum">
              <a:rPr lang="it-IT" sz="1200" b="0" strike="noStrike" spc="-1">
                <a:solidFill>
                  <a:srgbClr val="8B8B8B"/>
                </a:solidFill>
                <a:latin typeface="Calibri"/>
                <a:ea typeface="DejaVu Sans"/>
              </a:rPr>
              <a:t>21</a:t>
            </a:fld>
            <a:endParaRPr lang="en-US" sz="12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Componenti </a:t>
            </a:r>
            <a:r>
              <a:rPr lang="it-IT" sz="3600" b="0" strike="noStrike" spc="-1">
                <a:solidFill>
                  <a:srgbClr val="000000"/>
                </a:solidFill>
                <a:latin typeface="Arial"/>
                <a:ea typeface="DejaVu Sans"/>
              </a:rPr>
              <a:t>– Packages</a:t>
            </a:r>
            <a:endParaRPr lang="en-US" sz="3600" b="0" strike="noStrike" spc="-1">
              <a:latin typeface="Arial"/>
            </a:endParaRPr>
          </a:p>
        </p:txBody>
      </p:sp>
      <p:sp>
        <p:nvSpPr>
          <p:cNvPr id="142"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Beans</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DAO</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Controllers</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Exceptions</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Filters</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Utils</a:t>
            </a:r>
            <a:endParaRPr lang="en-US" sz="2800" b="0" strike="noStrike" spc="-1">
              <a:latin typeface="Arial"/>
            </a:endParaRPr>
          </a:p>
        </p:txBody>
      </p:sp>
      <p:sp>
        <p:nvSpPr>
          <p:cNvPr id="143"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BA257CE-EA2C-4836-957A-5D0A59CAC263}" type="slidenum">
              <a:rPr lang="it-IT" sz="1200" b="0" strike="noStrike" spc="-1">
                <a:solidFill>
                  <a:srgbClr val="8B8B8B"/>
                </a:solidFill>
                <a:latin typeface="Calibri"/>
                <a:ea typeface="DejaVu Sans"/>
              </a:rPr>
              <a:t>22</a:t>
            </a:fld>
            <a:endParaRPr lang="en-US" sz="12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Componenti </a:t>
            </a:r>
            <a:r>
              <a:rPr lang="it-IT" sz="3600" b="0" strike="noStrike" spc="-1">
                <a:solidFill>
                  <a:srgbClr val="000000"/>
                </a:solidFill>
                <a:latin typeface="Arial"/>
                <a:ea typeface="DejaVu Sans"/>
              </a:rPr>
              <a:t>– Model Objects (Beans)</a:t>
            </a:r>
            <a:endParaRPr lang="en-US" sz="3600" b="0" strike="noStrike" spc="-1">
              <a:latin typeface="Arial"/>
            </a:endParaRPr>
          </a:p>
        </p:txBody>
      </p:sp>
      <p:sp>
        <p:nvSpPr>
          <p:cNvPr id="145"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80500" lnSpcReduction="20000"/>
          </a:bodyPr>
          <a:lstStyle/>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User </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Item </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ExtendedItem </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SelectedItem</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OrderedItem </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View </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Vendor </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ShippingRange </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Price </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OrderInfo </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ErrorMessage</a:t>
            </a:r>
            <a:endParaRPr lang="en-US" sz="2800" b="0" strike="noStrike" spc="-1">
              <a:latin typeface="Arial"/>
            </a:endParaRPr>
          </a:p>
        </p:txBody>
      </p:sp>
      <p:sp>
        <p:nvSpPr>
          <p:cNvPr id="146"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8A182AD-2EE5-4D78-9FD7-544141E1E7BF}" type="slidenum">
              <a:rPr lang="it-IT" sz="1200" b="0" strike="noStrike" spc="-1">
                <a:solidFill>
                  <a:srgbClr val="8B8B8B"/>
                </a:solidFill>
                <a:latin typeface="Calibri"/>
                <a:ea typeface="DejaVu Sans"/>
              </a:rPr>
              <a:t>23</a:t>
            </a:fld>
            <a:endParaRPr lang="en-US" sz="12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Componenti </a:t>
            </a:r>
            <a:r>
              <a:rPr lang="it-IT" sz="3600" b="0" strike="noStrike" spc="-1">
                <a:solidFill>
                  <a:srgbClr val="000000"/>
                </a:solidFill>
                <a:latin typeface="Arial"/>
                <a:ea typeface="DejaVu Sans"/>
              </a:rPr>
              <a:t>– Data Access Objects (Classes)</a:t>
            </a:r>
            <a:endParaRPr lang="en-US" sz="3600" b="0" strike="noStrike" spc="-1">
              <a:latin typeface="Arial"/>
            </a:endParaRPr>
          </a:p>
        </p:txBody>
      </p:sp>
      <p:sp>
        <p:nvSpPr>
          <p:cNvPr id="148"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83000" lnSpcReduction="20000"/>
          </a:bodyPr>
          <a:lstStyle/>
          <a:p>
            <a:pPr>
              <a:lnSpc>
                <a:spcPct val="90000"/>
              </a:lnSpc>
              <a:spcBef>
                <a:spcPts val="1001"/>
              </a:spcBef>
              <a:tabLst>
                <a:tab pos="0" algn="l"/>
              </a:tabLst>
            </a:pPr>
            <a:r>
              <a:rPr lang="it-IT" sz="2800" b="0" strike="noStrike" spc="-1">
                <a:solidFill>
                  <a:srgbClr val="000000"/>
                </a:solidFill>
                <a:latin typeface="Arial"/>
                <a:ea typeface="DejaVu Sans"/>
              </a:rPr>
              <a:t>UserDAO </a:t>
            </a:r>
            <a:endParaRPr lang="en-US" sz="2800" b="0" strike="noStrike" spc="-1">
              <a:latin typeface="Arial"/>
            </a:endParaRPr>
          </a:p>
          <a:p>
            <a:pPr marL="685800" lvl="1" indent="-227520">
              <a:lnSpc>
                <a:spcPct val="90000"/>
              </a:lnSpc>
              <a:spcBef>
                <a:spcPts val="499"/>
              </a:spcBef>
              <a:buClr>
                <a:srgbClr val="000000"/>
              </a:buClr>
              <a:buFont typeface="Arial"/>
              <a:buChar char="•"/>
              <a:tabLst>
                <a:tab pos="0" algn="l"/>
              </a:tabLst>
            </a:pPr>
            <a:r>
              <a:rPr lang="it-IT" sz="2400" b="0" strike="noStrike" spc="-1">
                <a:solidFill>
                  <a:srgbClr val="000000"/>
                </a:solidFill>
                <a:latin typeface="Arial"/>
                <a:ea typeface="DejaVu Sans"/>
              </a:rPr>
              <a:t>checkCredentials (String email, String pwd) </a:t>
            </a:r>
            <a:endParaRPr lang="en-US" sz="2400" b="0" strike="noStrike" spc="-1">
              <a:latin typeface="Arial"/>
            </a:endParaRPr>
          </a:p>
          <a:p>
            <a:pPr marL="685800" lvl="1" indent="-227520">
              <a:lnSpc>
                <a:spcPct val="90000"/>
              </a:lnSpc>
              <a:spcBef>
                <a:spcPts val="499"/>
              </a:spcBef>
              <a:buClr>
                <a:srgbClr val="000000"/>
              </a:buClr>
              <a:buFont typeface="Arial"/>
              <a:buChar char="•"/>
              <a:tabLst>
                <a:tab pos="0" algn="l"/>
              </a:tabLst>
            </a:pPr>
            <a:r>
              <a:rPr lang="it-IT" sz="2400" b="0" strike="noStrike" spc="-1">
                <a:solidFill>
                  <a:srgbClr val="000000"/>
                </a:solidFill>
                <a:latin typeface="Arial"/>
                <a:ea typeface="DejaVu Sans"/>
              </a:rPr>
              <a:t>createUser (String name, String surname, String email, String pwd, String address) </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a:p>
            <a:pPr>
              <a:lnSpc>
                <a:spcPct val="90000"/>
              </a:lnSpc>
              <a:spcBef>
                <a:spcPts val="1001"/>
              </a:spcBef>
              <a:tabLst>
                <a:tab pos="0" algn="l"/>
              </a:tabLst>
            </a:pPr>
            <a:r>
              <a:rPr lang="it-IT" sz="2800" b="0" strike="noStrike" spc="-1">
                <a:solidFill>
                  <a:srgbClr val="000000"/>
                </a:solidFill>
                <a:latin typeface="Arial"/>
                <a:ea typeface="DejaVu Sans"/>
              </a:rPr>
              <a:t>ItemDAO </a:t>
            </a:r>
            <a:endParaRPr lang="en-US" sz="2800" b="0" strike="noStrike" spc="-1">
              <a:latin typeface="Arial"/>
            </a:endParaRPr>
          </a:p>
          <a:p>
            <a:pPr marL="685800" lvl="1" indent="-227520">
              <a:lnSpc>
                <a:spcPct val="90000"/>
              </a:lnSpc>
              <a:spcBef>
                <a:spcPts val="499"/>
              </a:spcBef>
              <a:buClr>
                <a:srgbClr val="000000"/>
              </a:buClr>
              <a:buFont typeface="Arial"/>
              <a:buChar char="•"/>
              <a:tabLst>
                <a:tab pos="0" algn="l"/>
              </a:tabLst>
            </a:pPr>
            <a:r>
              <a:rPr lang="it-IT" sz="2400" b="0" strike="noStrike" spc="-1">
                <a:solidFill>
                  <a:srgbClr val="000000"/>
                </a:solidFill>
                <a:latin typeface="Arial"/>
                <a:ea typeface="DejaVu Sans"/>
              </a:rPr>
              <a:t>findOneByItemId (int items) </a:t>
            </a:r>
            <a:endParaRPr lang="en-US" sz="2400" b="0" strike="noStrike" spc="-1">
              <a:latin typeface="Arial"/>
            </a:endParaRPr>
          </a:p>
          <a:p>
            <a:pPr marL="685800" lvl="1" indent="-227520">
              <a:lnSpc>
                <a:spcPct val="90000"/>
              </a:lnSpc>
              <a:spcBef>
                <a:spcPts val="499"/>
              </a:spcBef>
              <a:buClr>
                <a:srgbClr val="000000"/>
              </a:buClr>
              <a:buFont typeface="Arial"/>
              <a:buChar char="•"/>
              <a:tabLst>
                <a:tab pos="0" algn="l"/>
              </a:tabLst>
            </a:pPr>
            <a:r>
              <a:rPr lang="it-IT" sz="2400" b="0" strike="noStrike" spc="-1">
                <a:solidFill>
                  <a:srgbClr val="000000"/>
                </a:solidFill>
                <a:latin typeface="Arial"/>
                <a:ea typeface="DejaVu Sans"/>
              </a:rPr>
              <a:t>findManyByItemsId (ArrayList items) </a:t>
            </a:r>
            <a:endParaRPr lang="en-US" sz="2400" b="0" strike="noStrike" spc="-1">
              <a:latin typeface="Arial"/>
            </a:endParaRPr>
          </a:p>
          <a:p>
            <a:pPr marL="685800" lvl="1" indent="-227520">
              <a:lnSpc>
                <a:spcPct val="90000"/>
              </a:lnSpc>
              <a:spcBef>
                <a:spcPts val="499"/>
              </a:spcBef>
              <a:buClr>
                <a:srgbClr val="000000"/>
              </a:buClr>
              <a:buFont typeface="Arial"/>
              <a:buChar char="•"/>
              <a:tabLst>
                <a:tab pos="0" algn="l"/>
              </a:tabLst>
            </a:pPr>
            <a:r>
              <a:rPr lang="it-IT" sz="2400" b="0" strike="noStrike" spc="-1">
                <a:solidFill>
                  <a:srgbClr val="000000"/>
                </a:solidFill>
                <a:latin typeface="Arial"/>
                <a:ea typeface="DejaVu Sans"/>
              </a:rPr>
              <a:t>findLastViewedByUserId (int userID) </a:t>
            </a:r>
            <a:endParaRPr lang="en-US" sz="2400" b="0" strike="noStrike" spc="-1">
              <a:latin typeface="Arial"/>
            </a:endParaRPr>
          </a:p>
          <a:p>
            <a:pPr marL="685800" lvl="1" indent="-227520">
              <a:lnSpc>
                <a:spcPct val="90000"/>
              </a:lnSpc>
              <a:spcBef>
                <a:spcPts val="499"/>
              </a:spcBef>
              <a:buClr>
                <a:srgbClr val="000000"/>
              </a:buClr>
              <a:buFont typeface="Arial"/>
              <a:buChar char="•"/>
              <a:tabLst>
                <a:tab pos="0" algn="l"/>
              </a:tabLst>
            </a:pPr>
            <a:r>
              <a:rPr lang="it-IT" sz="2400" b="0" strike="noStrike" spc="-1">
                <a:solidFill>
                  <a:srgbClr val="000000"/>
                </a:solidFill>
                <a:latin typeface="Arial"/>
                <a:ea typeface="DejaVu Sans"/>
              </a:rPr>
              <a:t>findManyByCategoryAndNumber (String category, int number) </a:t>
            </a:r>
            <a:endParaRPr lang="en-US" sz="2400" b="0" strike="noStrike" spc="-1">
              <a:latin typeface="Arial"/>
            </a:endParaRPr>
          </a:p>
          <a:p>
            <a:pPr marL="685800" lvl="1" indent="-227520">
              <a:lnSpc>
                <a:spcPct val="90000"/>
              </a:lnSpc>
              <a:spcBef>
                <a:spcPts val="499"/>
              </a:spcBef>
              <a:buClr>
                <a:srgbClr val="000000"/>
              </a:buClr>
              <a:buFont typeface="Arial"/>
              <a:buChar char="•"/>
              <a:tabLst>
                <a:tab pos="0" algn="l"/>
              </a:tabLst>
            </a:pPr>
            <a:r>
              <a:rPr lang="it-IT" sz="2400" b="0" strike="noStrike" spc="-1">
                <a:solidFill>
                  <a:srgbClr val="000000"/>
                </a:solidFill>
                <a:latin typeface="Arial"/>
                <a:ea typeface="DejaVu Sans"/>
              </a:rPr>
              <a:t>findManyByWord (String research) </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a:p>
            <a:pPr>
              <a:lnSpc>
                <a:spcPct val="90000"/>
              </a:lnSpc>
              <a:spcBef>
                <a:spcPts val="1001"/>
              </a:spcBef>
              <a:tabLst>
                <a:tab pos="0" algn="l"/>
              </a:tabLst>
            </a:pPr>
            <a:r>
              <a:rPr lang="it-IT" sz="2800" b="0" strike="noStrike" spc="-1">
                <a:solidFill>
                  <a:srgbClr val="000000"/>
                </a:solidFill>
                <a:latin typeface="Arial"/>
                <a:ea typeface="DejaVu Sans"/>
              </a:rPr>
              <a:t>ExtendedItemDAO </a:t>
            </a:r>
            <a:endParaRPr lang="en-US" sz="2800" b="0" strike="noStrike" spc="-1">
              <a:latin typeface="Arial"/>
            </a:endParaRPr>
          </a:p>
          <a:p>
            <a:pPr marL="685800" lvl="1" indent="-227520">
              <a:lnSpc>
                <a:spcPct val="90000"/>
              </a:lnSpc>
              <a:spcBef>
                <a:spcPts val="499"/>
              </a:spcBef>
              <a:buClr>
                <a:srgbClr val="000000"/>
              </a:buClr>
              <a:buFont typeface="Arial"/>
              <a:buChar char="•"/>
              <a:tabLst>
                <a:tab pos="0" algn="l"/>
              </a:tabLst>
            </a:pPr>
            <a:r>
              <a:rPr lang="it-IT" sz="2400" b="0" strike="noStrike" spc="-1">
                <a:solidFill>
                  <a:srgbClr val="000000"/>
                </a:solidFill>
                <a:latin typeface="Arial"/>
                <a:ea typeface="DejaVu Sans"/>
              </a:rPr>
              <a:t>findManyItemsDetailsByItemsId (List items) </a:t>
            </a:r>
            <a:endParaRPr lang="en-US" sz="2400" b="0" strike="noStrike" spc="-1">
              <a:latin typeface="Arial"/>
            </a:endParaRPr>
          </a:p>
        </p:txBody>
      </p:sp>
      <p:sp>
        <p:nvSpPr>
          <p:cNvPr id="149"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EBDA51B-7D9B-48F7-9051-F512B74F0A59}" type="slidenum">
              <a:rPr lang="it-IT" sz="1200" b="0" strike="noStrike" spc="-1">
                <a:solidFill>
                  <a:srgbClr val="8B8B8B"/>
                </a:solidFill>
                <a:latin typeface="Calibri"/>
                <a:ea typeface="DejaVu Sans"/>
              </a:rPr>
              <a:t>24</a:t>
            </a:fld>
            <a:endParaRPr lang="en-US" sz="12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Componenti </a:t>
            </a:r>
            <a:r>
              <a:rPr lang="it-IT" sz="3600" b="0" strike="noStrike" spc="-1">
                <a:solidFill>
                  <a:srgbClr val="000000"/>
                </a:solidFill>
                <a:latin typeface="Arial"/>
                <a:ea typeface="DejaVu Sans"/>
              </a:rPr>
              <a:t>– Data Access Objects (Classes)</a:t>
            </a:r>
            <a:endParaRPr lang="en-US" sz="3600" b="0" strike="noStrike" spc="-1">
              <a:latin typeface="Arial"/>
            </a:endParaRPr>
          </a:p>
        </p:txBody>
      </p:sp>
      <p:sp>
        <p:nvSpPr>
          <p:cNvPr id="151"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71000" lnSpcReduction="20000"/>
          </a:bodyPr>
          <a:lstStyle/>
          <a:p>
            <a:pPr>
              <a:lnSpc>
                <a:spcPct val="90000"/>
              </a:lnSpc>
              <a:spcBef>
                <a:spcPts val="1001"/>
              </a:spcBef>
              <a:tabLst>
                <a:tab pos="0" algn="l"/>
              </a:tabLst>
            </a:pPr>
            <a:r>
              <a:rPr lang="it-IT" sz="2800" b="0" strike="noStrike" spc="-1">
                <a:solidFill>
                  <a:srgbClr val="000000"/>
                </a:solidFill>
                <a:latin typeface="Arial"/>
                <a:ea typeface="DejaVu Sans"/>
              </a:rPr>
              <a:t>OrderDAO </a:t>
            </a:r>
            <a:endParaRPr lang="en-US" sz="2800" b="0" strike="noStrike" spc="-1">
              <a:latin typeface="Arial"/>
            </a:endParaRPr>
          </a:p>
          <a:p>
            <a:pPr marL="685800" lvl="1" indent="-227520">
              <a:lnSpc>
                <a:spcPct val="90000"/>
              </a:lnSpc>
              <a:spcBef>
                <a:spcPts val="499"/>
              </a:spcBef>
              <a:buClr>
                <a:srgbClr val="000000"/>
              </a:buClr>
              <a:buFont typeface="Arial"/>
              <a:buChar char="•"/>
              <a:tabLst>
                <a:tab pos="0" algn="l"/>
              </a:tabLst>
            </a:pPr>
            <a:r>
              <a:rPr lang="it-IT" sz="2400" b="0" strike="noStrike" spc="-1">
                <a:solidFill>
                  <a:srgbClr val="000000"/>
                </a:solidFill>
                <a:latin typeface="Arial"/>
                <a:ea typeface="DejaVu Sans"/>
              </a:rPr>
              <a:t>findOrdersByUserID (int userID) </a:t>
            </a:r>
            <a:endParaRPr lang="en-US" sz="2400" b="0" strike="noStrike" spc="-1">
              <a:latin typeface="Arial"/>
            </a:endParaRPr>
          </a:p>
          <a:p>
            <a:pPr marL="685800" lvl="1" indent="-227520">
              <a:lnSpc>
                <a:spcPct val="90000"/>
              </a:lnSpc>
              <a:spcBef>
                <a:spcPts val="499"/>
              </a:spcBef>
              <a:buClr>
                <a:srgbClr val="000000"/>
              </a:buClr>
              <a:buFont typeface="Arial"/>
              <a:buChar char="•"/>
              <a:tabLst>
                <a:tab pos="0" algn="l"/>
              </a:tabLst>
            </a:pPr>
            <a:r>
              <a:rPr lang="it-IT" sz="2400" b="0" strike="noStrike" spc="-1">
                <a:solidFill>
                  <a:srgbClr val="000000"/>
                </a:solidFill>
                <a:latin typeface="Arial"/>
                <a:ea typeface="DejaVu Sans"/>
              </a:rPr>
              <a:t>createOrder(int userID, int vendorID, float shipping_cost, List items)</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a:p>
            <a:pPr>
              <a:lnSpc>
                <a:spcPct val="90000"/>
              </a:lnSpc>
              <a:spcBef>
                <a:spcPts val="1001"/>
              </a:spcBef>
              <a:tabLst>
                <a:tab pos="0" algn="l"/>
              </a:tabLst>
            </a:pPr>
            <a:r>
              <a:rPr lang="it-IT" sz="2800" b="0" strike="noStrike" spc="-1">
                <a:solidFill>
                  <a:srgbClr val="000000"/>
                </a:solidFill>
                <a:latin typeface="Arial"/>
                <a:ea typeface="DejaVu Sans"/>
              </a:rPr>
              <a:t>ViewDAO </a:t>
            </a:r>
            <a:endParaRPr lang="en-US" sz="2800" b="0" strike="noStrike" spc="-1">
              <a:latin typeface="Arial"/>
            </a:endParaRPr>
          </a:p>
          <a:p>
            <a:pPr marL="685800" lvl="1" indent="-227520">
              <a:lnSpc>
                <a:spcPct val="90000"/>
              </a:lnSpc>
              <a:spcBef>
                <a:spcPts val="499"/>
              </a:spcBef>
              <a:buClr>
                <a:srgbClr val="000000"/>
              </a:buClr>
              <a:buFont typeface="Arial"/>
              <a:buChar char="•"/>
              <a:tabLst>
                <a:tab pos="0" algn="l"/>
              </a:tabLst>
            </a:pPr>
            <a:r>
              <a:rPr lang="it-IT" sz="2400" b="0" strike="noStrike" spc="-1">
                <a:solidFill>
                  <a:srgbClr val="000000"/>
                </a:solidFill>
                <a:latin typeface="Arial"/>
                <a:ea typeface="DejaVu Sans"/>
              </a:rPr>
              <a:t>createOneViewByUserIdAndItemId (int userId, int itemId) </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a:p>
            <a:pPr>
              <a:lnSpc>
                <a:spcPct val="90000"/>
              </a:lnSpc>
              <a:spcBef>
                <a:spcPts val="1001"/>
              </a:spcBef>
              <a:tabLst>
                <a:tab pos="0" algn="l"/>
              </a:tabLst>
            </a:pPr>
            <a:r>
              <a:rPr lang="it-IT" sz="2800" b="0" strike="noStrike" spc="-1">
                <a:solidFill>
                  <a:srgbClr val="000000"/>
                </a:solidFill>
                <a:latin typeface="Arial"/>
                <a:ea typeface="DejaVu Sans"/>
              </a:rPr>
              <a:t>VendorDAO </a:t>
            </a:r>
            <a:endParaRPr lang="en-US" sz="2800" b="0" strike="noStrike" spc="-1">
              <a:latin typeface="Arial"/>
            </a:endParaRPr>
          </a:p>
          <a:p>
            <a:pPr marL="685800" lvl="1" indent="-227520">
              <a:lnSpc>
                <a:spcPct val="90000"/>
              </a:lnSpc>
              <a:spcBef>
                <a:spcPts val="499"/>
              </a:spcBef>
              <a:buClr>
                <a:srgbClr val="000000"/>
              </a:buClr>
              <a:buFont typeface="Arial"/>
              <a:buChar char="•"/>
              <a:tabLst>
                <a:tab pos="0" algn="l"/>
              </a:tabLst>
            </a:pPr>
            <a:r>
              <a:rPr lang="it-IT" sz="2400" b="0" strike="noStrike" spc="-1">
                <a:solidFill>
                  <a:srgbClr val="000000"/>
                </a:solidFill>
                <a:latin typeface="Arial"/>
                <a:ea typeface="DejaVu Sans"/>
              </a:rPr>
              <a:t>findManyByVendorsId (List vendorIDs)</a:t>
            </a:r>
            <a:endParaRPr lang="en-US" sz="2400" b="0" strike="noStrike" spc="-1">
              <a:latin typeface="Arial"/>
            </a:endParaRPr>
          </a:p>
          <a:p>
            <a:pPr marL="685800" lvl="1" indent="-227520">
              <a:lnSpc>
                <a:spcPct val="90000"/>
              </a:lnSpc>
              <a:spcBef>
                <a:spcPts val="499"/>
              </a:spcBef>
              <a:buClr>
                <a:srgbClr val="000000"/>
              </a:buClr>
              <a:buFont typeface="Arial"/>
              <a:buChar char="•"/>
              <a:tabLst>
                <a:tab pos="0" algn="l"/>
              </a:tabLst>
            </a:pPr>
            <a:r>
              <a:rPr lang="it-IT" sz="2400" b="0" strike="noStrike" spc="-1">
                <a:solidFill>
                  <a:srgbClr val="000000"/>
                </a:solidFill>
                <a:latin typeface="Arial"/>
                <a:ea typeface="DejaVu Sans"/>
              </a:rPr>
              <a:t>fineOneByVendorId (Integer vendorId)</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a:p>
            <a:pPr>
              <a:lnSpc>
                <a:spcPct val="90000"/>
              </a:lnSpc>
              <a:spcBef>
                <a:spcPts val="1001"/>
              </a:spcBef>
              <a:tabLst>
                <a:tab pos="0" algn="l"/>
              </a:tabLst>
            </a:pPr>
            <a:r>
              <a:rPr lang="it-IT" sz="2800" b="0" strike="noStrike" spc="-1">
                <a:solidFill>
                  <a:srgbClr val="000000"/>
                </a:solidFill>
                <a:latin typeface="Arial"/>
                <a:ea typeface="DejaVu Sans"/>
              </a:rPr>
              <a:t> PriceDAO </a:t>
            </a:r>
            <a:endParaRPr lang="en-US" sz="2800" b="0" strike="noStrike" spc="-1">
              <a:latin typeface="Arial"/>
            </a:endParaRPr>
          </a:p>
          <a:p>
            <a:pPr marL="685800" lvl="1" indent="-227520">
              <a:lnSpc>
                <a:spcPct val="90000"/>
              </a:lnSpc>
              <a:spcBef>
                <a:spcPts val="499"/>
              </a:spcBef>
              <a:buClr>
                <a:srgbClr val="000000"/>
              </a:buClr>
              <a:buFont typeface="Arial"/>
              <a:buChar char="•"/>
              <a:tabLst>
                <a:tab pos="0" algn="l"/>
              </a:tabLst>
            </a:pPr>
            <a:r>
              <a:rPr lang="it-IT" sz="2400" b="0" strike="noStrike" spc="-1">
                <a:solidFill>
                  <a:srgbClr val="000000"/>
                </a:solidFill>
                <a:latin typeface="Arial"/>
                <a:ea typeface="DejaVu Sans"/>
              </a:rPr>
              <a:t>findManyByItemsID (List items)</a:t>
            </a:r>
            <a:endParaRPr lang="en-US" sz="2400" b="0" strike="noStrike" spc="-1">
              <a:latin typeface="Arial"/>
            </a:endParaRPr>
          </a:p>
          <a:p>
            <a:pPr marL="685800" lvl="1" indent="-227520">
              <a:lnSpc>
                <a:spcPct val="90000"/>
              </a:lnSpc>
              <a:spcBef>
                <a:spcPts val="499"/>
              </a:spcBef>
              <a:buClr>
                <a:srgbClr val="000000"/>
              </a:buClr>
              <a:buFont typeface="Arial"/>
              <a:buChar char="•"/>
              <a:tabLst>
                <a:tab pos="0" algn="l"/>
              </a:tabLst>
            </a:pPr>
            <a:r>
              <a:rPr lang="it-IT" sz="2400" b="0" strike="noStrike" spc="-1">
                <a:solidFill>
                  <a:srgbClr val="000000"/>
                </a:solidFill>
                <a:latin typeface="Arial"/>
                <a:ea typeface="DejaVu Sans"/>
              </a:rPr>
              <a:t>findLowerPriceByItemId (ArrayList items) </a:t>
            </a:r>
            <a:endParaRPr lang="en-US" sz="2400" b="0" strike="noStrike" spc="-1">
              <a:latin typeface="Arial"/>
            </a:endParaRPr>
          </a:p>
          <a:p>
            <a:pPr marL="685800" lvl="1" indent="-227520">
              <a:lnSpc>
                <a:spcPct val="90000"/>
              </a:lnSpc>
              <a:spcBef>
                <a:spcPts val="499"/>
              </a:spcBef>
              <a:buClr>
                <a:srgbClr val="000000"/>
              </a:buClr>
              <a:buFont typeface="Arial"/>
              <a:buChar char="•"/>
              <a:tabLst>
                <a:tab pos="0" algn="l"/>
              </a:tabLst>
            </a:pPr>
            <a:r>
              <a:rPr lang="it-IT" sz="2400" b="0" strike="noStrike" spc="-1">
                <a:solidFill>
                  <a:srgbClr val="000000"/>
                </a:solidFill>
                <a:latin typeface="Arial"/>
                <a:ea typeface="DejaVu Sans"/>
              </a:rPr>
              <a:t>findManyForEachItemId (List itemsIDs)</a:t>
            </a:r>
            <a:endParaRPr lang="en-US" sz="2400" b="0" strike="noStrike" spc="-1">
              <a:latin typeface="Arial"/>
            </a:endParaRPr>
          </a:p>
        </p:txBody>
      </p:sp>
      <p:sp>
        <p:nvSpPr>
          <p:cNvPr id="152"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685E134-C66B-4839-B8E4-B0D1A0EFF688}" type="slidenum">
              <a:rPr lang="it-IT" sz="1200" b="0" strike="noStrike" spc="-1">
                <a:solidFill>
                  <a:srgbClr val="8B8B8B"/>
                </a:solidFill>
                <a:latin typeface="Calibri"/>
                <a:ea typeface="DejaVu Sans"/>
              </a:rPr>
              <a:t>25</a:t>
            </a:fld>
            <a:endParaRPr lang="en-US" sz="12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Componenti </a:t>
            </a:r>
            <a:r>
              <a:rPr lang="it-IT" sz="3600" b="0" strike="noStrike" spc="-1">
                <a:solidFill>
                  <a:srgbClr val="000000"/>
                </a:solidFill>
                <a:latin typeface="Arial"/>
                <a:ea typeface="DejaVu Sans"/>
              </a:rPr>
              <a:t>– Controllers (servlets) </a:t>
            </a:r>
            <a:endParaRPr lang="en-US" sz="3600" b="0" strike="noStrike" spc="-1">
              <a:latin typeface="Arial"/>
            </a:endParaRPr>
          </a:p>
        </p:txBody>
      </p:sp>
      <p:sp>
        <p:nvSpPr>
          <p:cNvPr id="154"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228600" indent="-227520">
              <a:lnSpc>
                <a:spcPct val="90000"/>
              </a:lnSpc>
              <a:spcBef>
                <a:spcPts val="1001"/>
              </a:spcBef>
              <a:buClr>
                <a:srgbClr val="000000"/>
              </a:buClr>
              <a:buFont typeface="Arial"/>
              <a:buChar char="•"/>
            </a:pPr>
            <a:r>
              <a:rPr lang="it-IT" sz="2400" b="0" strike="noStrike" spc="-1">
                <a:solidFill>
                  <a:srgbClr val="000000"/>
                </a:solidFill>
                <a:latin typeface="Arial"/>
                <a:ea typeface="DejaVu Sans"/>
              </a:rPr>
              <a:t>doLogin </a:t>
            </a:r>
            <a:endParaRPr lang="en-US" sz="2400" b="0" strike="noStrike" spc="-1">
              <a:latin typeface="Arial"/>
            </a:endParaRPr>
          </a:p>
          <a:p>
            <a:pPr marL="228600" indent="-227520">
              <a:lnSpc>
                <a:spcPct val="90000"/>
              </a:lnSpc>
              <a:spcBef>
                <a:spcPts val="1001"/>
              </a:spcBef>
              <a:buClr>
                <a:srgbClr val="000000"/>
              </a:buClr>
              <a:buFont typeface="Arial"/>
              <a:buChar char="•"/>
            </a:pPr>
            <a:r>
              <a:rPr lang="it-IT" sz="2400" b="0" strike="noStrike" spc="-1">
                <a:solidFill>
                  <a:srgbClr val="000000"/>
                </a:solidFill>
                <a:latin typeface="Arial"/>
                <a:ea typeface="DejaVu Sans"/>
              </a:rPr>
              <a:t>doLogout </a:t>
            </a:r>
            <a:endParaRPr lang="en-US" sz="2400" b="0" strike="noStrike" spc="-1">
              <a:latin typeface="Arial"/>
            </a:endParaRPr>
          </a:p>
          <a:p>
            <a:pPr marL="228600" indent="-227520">
              <a:lnSpc>
                <a:spcPct val="90000"/>
              </a:lnSpc>
              <a:spcBef>
                <a:spcPts val="1001"/>
              </a:spcBef>
              <a:buClr>
                <a:srgbClr val="000000"/>
              </a:buClr>
              <a:buFont typeface="Arial"/>
              <a:buChar char="•"/>
            </a:pPr>
            <a:r>
              <a:rPr lang="it-IT" sz="2400" b="0" strike="noStrike" spc="-1">
                <a:solidFill>
                  <a:srgbClr val="000000"/>
                </a:solidFill>
                <a:latin typeface="Arial"/>
                <a:ea typeface="DejaVu Sans"/>
              </a:rPr>
              <a:t>doRegister </a:t>
            </a:r>
            <a:endParaRPr lang="en-US" sz="2400" b="0" strike="noStrike" spc="-1">
              <a:latin typeface="Arial"/>
            </a:endParaRPr>
          </a:p>
          <a:p>
            <a:pPr marL="228600" indent="-227520">
              <a:lnSpc>
                <a:spcPct val="90000"/>
              </a:lnSpc>
              <a:spcBef>
                <a:spcPts val="1001"/>
              </a:spcBef>
              <a:buClr>
                <a:srgbClr val="000000"/>
              </a:buClr>
              <a:buFont typeface="Arial"/>
              <a:buChar char="•"/>
            </a:pPr>
            <a:r>
              <a:rPr lang="it-IT" sz="2400" b="0" strike="noStrike" spc="-1">
                <a:solidFill>
                  <a:srgbClr val="000000"/>
                </a:solidFill>
                <a:latin typeface="Arial"/>
                <a:ea typeface="DejaVu Sans"/>
              </a:rPr>
              <a:t>goHome </a:t>
            </a:r>
            <a:endParaRPr lang="en-US" sz="2400" b="0" strike="noStrike" spc="-1">
              <a:latin typeface="Arial"/>
            </a:endParaRPr>
          </a:p>
          <a:p>
            <a:pPr marL="228600" indent="-227520">
              <a:lnSpc>
                <a:spcPct val="90000"/>
              </a:lnSpc>
              <a:spcBef>
                <a:spcPts val="1001"/>
              </a:spcBef>
              <a:buClr>
                <a:srgbClr val="000000"/>
              </a:buClr>
              <a:buFont typeface="Arial"/>
              <a:buChar char="•"/>
            </a:pPr>
            <a:r>
              <a:rPr lang="it-IT" sz="2400" b="0" strike="noStrike" spc="-1">
                <a:solidFill>
                  <a:srgbClr val="000000"/>
                </a:solidFill>
                <a:latin typeface="Arial"/>
                <a:ea typeface="DejaVu Sans"/>
              </a:rPr>
              <a:t>doSearch </a:t>
            </a:r>
            <a:endParaRPr lang="en-US" sz="2400" b="0" strike="noStrike" spc="-1">
              <a:latin typeface="Arial"/>
            </a:endParaRPr>
          </a:p>
          <a:p>
            <a:pPr marL="228600" indent="-227520">
              <a:lnSpc>
                <a:spcPct val="90000"/>
              </a:lnSpc>
              <a:spcBef>
                <a:spcPts val="1001"/>
              </a:spcBef>
              <a:buClr>
                <a:srgbClr val="000000"/>
              </a:buClr>
              <a:buFont typeface="Arial"/>
              <a:buChar char="•"/>
            </a:pPr>
            <a:r>
              <a:rPr lang="it-IT" sz="2400" b="0" strike="noStrike" spc="-1">
                <a:solidFill>
                  <a:srgbClr val="000000"/>
                </a:solidFill>
                <a:latin typeface="Arial"/>
                <a:ea typeface="DejaVu Sans"/>
              </a:rPr>
              <a:t>doView </a:t>
            </a:r>
            <a:endParaRPr lang="en-US" sz="2400" b="0" strike="noStrike" spc="-1">
              <a:latin typeface="Arial"/>
            </a:endParaRPr>
          </a:p>
          <a:p>
            <a:pPr marL="228600" indent="-227520">
              <a:lnSpc>
                <a:spcPct val="90000"/>
              </a:lnSpc>
              <a:spcBef>
                <a:spcPts val="1001"/>
              </a:spcBef>
              <a:buClr>
                <a:srgbClr val="000000"/>
              </a:buClr>
              <a:buFont typeface="Arial"/>
              <a:buChar char="•"/>
            </a:pPr>
            <a:r>
              <a:rPr lang="it-IT" sz="2400" b="0" strike="noStrike" spc="-1">
                <a:solidFill>
                  <a:srgbClr val="000000"/>
                </a:solidFill>
                <a:latin typeface="Arial"/>
                <a:ea typeface="DejaVu Sans"/>
              </a:rPr>
              <a:t>doAddCart </a:t>
            </a:r>
            <a:endParaRPr lang="en-US" sz="2400" b="0" strike="noStrike" spc="-1">
              <a:latin typeface="Arial"/>
            </a:endParaRPr>
          </a:p>
          <a:p>
            <a:pPr marL="228600" indent="-227520">
              <a:lnSpc>
                <a:spcPct val="90000"/>
              </a:lnSpc>
              <a:spcBef>
                <a:spcPts val="1001"/>
              </a:spcBef>
              <a:buClr>
                <a:srgbClr val="000000"/>
              </a:buClr>
              <a:buFont typeface="Arial"/>
              <a:buChar char="•"/>
            </a:pPr>
            <a:r>
              <a:rPr lang="it-IT" sz="2400" b="0" strike="noStrike" spc="-1">
                <a:solidFill>
                  <a:srgbClr val="000000"/>
                </a:solidFill>
                <a:latin typeface="Arial"/>
                <a:ea typeface="DejaVu Sans"/>
              </a:rPr>
              <a:t>goCart </a:t>
            </a:r>
            <a:endParaRPr lang="en-US" sz="2400" b="0" strike="noStrike" spc="-1">
              <a:latin typeface="Arial"/>
            </a:endParaRPr>
          </a:p>
          <a:p>
            <a:pPr marL="228600" indent="-227520">
              <a:lnSpc>
                <a:spcPct val="90000"/>
              </a:lnSpc>
              <a:spcBef>
                <a:spcPts val="1001"/>
              </a:spcBef>
              <a:buClr>
                <a:srgbClr val="000000"/>
              </a:buClr>
              <a:buFont typeface="Arial"/>
              <a:buChar char="•"/>
            </a:pPr>
            <a:r>
              <a:rPr lang="it-IT" sz="2400" b="0" strike="noStrike" spc="-1">
                <a:solidFill>
                  <a:srgbClr val="000000"/>
                </a:solidFill>
                <a:latin typeface="Arial"/>
                <a:ea typeface="DejaVu Sans"/>
              </a:rPr>
              <a:t>doOrder </a:t>
            </a:r>
            <a:endParaRPr lang="en-US" sz="2400" b="0" strike="noStrike" spc="-1">
              <a:latin typeface="Arial"/>
            </a:endParaRPr>
          </a:p>
          <a:p>
            <a:pPr marL="228600" indent="-227520">
              <a:lnSpc>
                <a:spcPct val="90000"/>
              </a:lnSpc>
              <a:spcBef>
                <a:spcPts val="1001"/>
              </a:spcBef>
              <a:buClr>
                <a:srgbClr val="000000"/>
              </a:buClr>
              <a:buFont typeface="Arial"/>
              <a:buChar char="•"/>
            </a:pPr>
            <a:r>
              <a:rPr lang="it-IT" sz="2400" b="0" strike="noStrike" spc="-1">
                <a:solidFill>
                  <a:srgbClr val="000000"/>
                </a:solidFill>
                <a:latin typeface="Arial"/>
                <a:ea typeface="DejaVu Sans"/>
              </a:rPr>
              <a:t>goOrders</a:t>
            </a:r>
            <a:endParaRPr lang="en-US" sz="2400" b="0" strike="noStrike" spc="-1">
              <a:latin typeface="Arial"/>
            </a:endParaRPr>
          </a:p>
        </p:txBody>
      </p:sp>
      <p:sp>
        <p:nvSpPr>
          <p:cNvPr id="155"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A97EB67-BBD9-47F4-A336-38306C137991}" type="slidenum">
              <a:rPr lang="it-IT" sz="1200" b="0" strike="noStrike" spc="-1">
                <a:solidFill>
                  <a:srgbClr val="8B8B8B"/>
                </a:solidFill>
                <a:latin typeface="Calibri"/>
                <a:ea typeface="DejaVu Sans"/>
              </a:rPr>
              <a:t>26</a:t>
            </a:fld>
            <a:endParaRPr lang="en-US" sz="12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Componenti </a:t>
            </a:r>
            <a:r>
              <a:rPr lang="it-IT" sz="3600" b="0" strike="noStrike" spc="-1">
                <a:solidFill>
                  <a:srgbClr val="000000"/>
                </a:solidFill>
                <a:latin typeface="Arial"/>
                <a:ea typeface="DejaVu Sans"/>
              </a:rPr>
              <a:t>– </a:t>
            </a:r>
            <a:r>
              <a:rPr lang="en-US" sz="3600" b="0" strike="noStrike" spc="-1">
                <a:solidFill>
                  <a:srgbClr val="000000"/>
                </a:solidFill>
                <a:latin typeface="Arial"/>
                <a:ea typeface="DejaVu Sans"/>
              </a:rPr>
              <a:t>Exceptions</a:t>
            </a:r>
            <a:endParaRPr lang="en-US" sz="3600" b="0" strike="noStrike" spc="-1">
              <a:latin typeface="Arial"/>
            </a:endParaRPr>
          </a:p>
        </p:txBody>
      </p:sp>
      <p:sp>
        <p:nvSpPr>
          <p:cNvPr id="157"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520">
              <a:lnSpc>
                <a:spcPct val="90000"/>
              </a:lnSpc>
              <a:spcBef>
                <a:spcPts val="1001"/>
              </a:spcBef>
              <a:buClr>
                <a:srgbClr val="000000"/>
              </a:buClr>
              <a:buFont typeface="Arial"/>
              <a:buChar char="•"/>
            </a:pPr>
            <a:r>
              <a:rPr lang="it-IT" sz="2800" b="0" strike="noStrike" spc="-1">
                <a:solidFill>
                  <a:srgbClr val="000000"/>
                </a:solidFill>
                <a:latin typeface="Arial"/>
                <a:ea typeface="DejaVu Sans"/>
              </a:rPr>
              <a:t>DatabaseException</a:t>
            </a:r>
            <a:endParaRPr lang="en-US" sz="2800" b="0" strike="noStrike" spc="-1">
              <a:latin typeface="Arial"/>
            </a:endParaRPr>
          </a:p>
        </p:txBody>
      </p:sp>
      <p:sp>
        <p:nvSpPr>
          <p:cNvPr id="158"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15B3594-3390-43CB-91B3-DC7FDF1F92FD}" type="slidenum">
              <a:rPr lang="it-IT" sz="1200" b="0" strike="noStrike" spc="-1">
                <a:solidFill>
                  <a:srgbClr val="8B8B8B"/>
                </a:solidFill>
                <a:latin typeface="Calibri"/>
                <a:ea typeface="DejaVu Sans"/>
              </a:rPr>
              <a:t>27</a:t>
            </a:fld>
            <a:endParaRPr lang="en-US" sz="12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Componenti </a:t>
            </a:r>
            <a:r>
              <a:rPr lang="it-IT" sz="3600" b="0" strike="noStrike" spc="-1">
                <a:solidFill>
                  <a:srgbClr val="000000"/>
                </a:solidFill>
                <a:latin typeface="Arial"/>
                <a:ea typeface="DejaVu Sans"/>
              </a:rPr>
              <a:t>– </a:t>
            </a:r>
            <a:r>
              <a:rPr lang="en-US" sz="3600" b="0" strike="noStrike" spc="-1">
                <a:solidFill>
                  <a:srgbClr val="000000"/>
                </a:solidFill>
                <a:latin typeface="Arial"/>
                <a:ea typeface="DejaVu Sans"/>
              </a:rPr>
              <a:t>Filtri</a:t>
            </a:r>
            <a:endParaRPr lang="en-US" sz="3600" b="0" strike="noStrike" spc="-1">
              <a:latin typeface="Arial"/>
            </a:endParaRPr>
          </a:p>
        </p:txBody>
      </p:sp>
      <p:sp>
        <p:nvSpPr>
          <p:cNvPr id="160"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520">
              <a:lnSpc>
                <a:spcPct val="90000"/>
              </a:lnSpc>
              <a:spcBef>
                <a:spcPts val="1001"/>
              </a:spcBef>
              <a:buClr>
                <a:srgbClr val="000000"/>
              </a:buClr>
              <a:buFont typeface="Arial"/>
              <a:buChar char="•"/>
            </a:pPr>
            <a:r>
              <a:rPr lang="it-IT" sz="2800" b="0" strike="noStrike" spc="-1">
                <a:solidFill>
                  <a:srgbClr val="000000"/>
                </a:solidFill>
                <a:latin typeface="Arial"/>
                <a:ea typeface="DejaVu Sans"/>
              </a:rPr>
              <a:t>QueryFilter</a:t>
            </a:r>
            <a:endParaRPr lang="en-US" sz="2800" b="0" strike="noStrike" spc="-1">
              <a:latin typeface="Arial"/>
            </a:endParaRPr>
          </a:p>
        </p:txBody>
      </p:sp>
      <p:sp>
        <p:nvSpPr>
          <p:cNvPr id="161"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3384319-205A-4229-8984-825A4AEF6F20}" type="slidenum">
              <a:rPr lang="it-IT" sz="1200" b="0" strike="noStrike" spc="-1">
                <a:solidFill>
                  <a:srgbClr val="8B8B8B"/>
                </a:solidFill>
                <a:latin typeface="Calibri"/>
                <a:ea typeface="DejaVu Sans"/>
              </a:rPr>
              <a:t>28</a:t>
            </a:fld>
            <a:endParaRPr lang="en-US" sz="1200" b="0" strike="noStrike" spc="-1">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Componenti </a:t>
            </a:r>
            <a:r>
              <a:rPr lang="it-IT" sz="3600" b="0" strike="noStrike" spc="-1">
                <a:solidFill>
                  <a:srgbClr val="000000"/>
                </a:solidFill>
                <a:latin typeface="Arial"/>
                <a:ea typeface="DejaVu Sans"/>
              </a:rPr>
              <a:t>– </a:t>
            </a:r>
            <a:r>
              <a:rPr lang="en-US" sz="3600" b="0" strike="noStrike" spc="-1">
                <a:solidFill>
                  <a:srgbClr val="000000"/>
                </a:solidFill>
                <a:latin typeface="Arial"/>
                <a:ea typeface="DejaVu Sans"/>
              </a:rPr>
              <a:t>Utils</a:t>
            </a:r>
            <a:endParaRPr lang="en-US" sz="3600" b="0" strike="noStrike" spc="-1">
              <a:latin typeface="Arial"/>
            </a:endParaRPr>
          </a:p>
        </p:txBody>
      </p:sp>
      <p:sp>
        <p:nvSpPr>
          <p:cNvPr id="163"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520">
              <a:lnSpc>
                <a:spcPct val="90000"/>
              </a:lnSpc>
              <a:spcBef>
                <a:spcPts val="1001"/>
              </a:spcBef>
              <a:buClr>
                <a:srgbClr val="000000"/>
              </a:buClr>
              <a:buFont typeface="Arial"/>
              <a:buChar char="•"/>
            </a:pPr>
            <a:r>
              <a:rPr lang="it-IT" sz="2800" b="0" strike="noStrike" spc="-1">
                <a:solidFill>
                  <a:srgbClr val="000000"/>
                </a:solidFill>
                <a:latin typeface="Arial"/>
                <a:ea typeface="DejaVu Sans"/>
              </a:rPr>
              <a:t>AuthUtils</a:t>
            </a:r>
            <a:endParaRPr lang="en-US" sz="2800" b="0" strike="noStrike" spc="-1">
              <a:latin typeface="Arial"/>
            </a:endParaRPr>
          </a:p>
          <a:p>
            <a:pPr marL="228600" indent="-227520">
              <a:lnSpc>
                <a:spcPct val="90000"/>
              </a:lnSpc>
              <a:spcBef>
                <a:spcPts val="1001"/>
              </a:spcBef>
              <a:buClr>
                <a:srgbClr val="000000"/>
              </a:buClr>
              <a:buFont typeface="Arial"/>
              <a:buChar char="•"/>
            </a:pPr>
            <a:r>
              <a:rPr lang="it-IT" sz="2800" b="0" strike="noStrike" spc="-1">
                <a:solidFill>
                  <a:srgbClr val="000000"/>
                </a:solidFill>
                <a:latin typeface="Arial"/>
                <a:ea typeface="DejaVu Sans"/>
              </a:rPr>
              <a:t>DBConnectionProvider</a:t>
            </a:r>
            <a:endParaRPr lang="en-US" sz="2800" b="0" strike="noStrike" spc="-1">
              <a:latin typeface="Arial"/>
            </a:endParaRPr>
          </a:p>
          <a:p>
            <a:pPr marL="228600" indent="-227520">
              <a:lnSpc>
                <a:spcPct val="90000"/>
              </a:lnSpc>
              <a:spcBef>
                <a:spcPts val="1001"/>
              </a:spcBef>
              <a:buClr>
                <a:srgbClr val="000000"/>
              </a:buClr>
              <a:buFont typeface="Arial"/>
              <a:buChar char="•"/>
            </a:pPr>
            <a:r>
              <a:rPr lang="it-IT" sz="2800" b="0" strike="noStrike" spc="-1">
                <a:solidFill>
                  <a:srgbClr val="000000"/>
                </a:solidFill>
                <a:latin typeface="Arial"/>
                <a:ea typeface="DejaVu Sans"/>
              </a:rPr>
              <a:t>TemplateEngineProvider</a:t>
            </a:r>
            <a:endParaRPr lang="en-US" sz="2800" b="0" strike="noStrike" spc="-1">
              <a:latin typeface="Arial"/>
            </a:endParaRPr>
          </a:p>
          <a:p>
            <a:pPr marL="228600" indent="-227520">
              <a:lnSpc>
                <a:spcPct val="90000"/>
              </a:lnSpc>
              <a:spcBef>
                <a:spcPts val="1001"/>
              </a:spcBef>
              <a:buClr>
                <a:srgbClr val="000000"/>
              </a:buClr>
              <a:buFont typeface="Arial"/>
              <a:buChar char="•"/>
            </a:pPr>
            <a:r>
              <a:rPr lang="it-IT" sz="2800" b="0" strike="noStrike" spc="-1">
                <a:solidFill>
                  <a:srgbClr val="000000"/>
                </a:solidFill>
                <a:latin typeface="Arial"/>
                <a:ea typeface="DejaVu Sans"/>
              </a:rPr>
              <a:t>OrderUtils</a:t>
            </a:r>
            <a:endParaRPr lang="en-US" sz="2800" b="0" strike="noStrike" spc="-1">
              <a:latin typeface="Arial"/>
            </a:endParaRPr>
          </a:p>
        </p:txBody>
      </p:sp>
      <p:sp>
        <p:nvSpPr>
          <p:cNvPr id="164"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553CCA1-F9E7-47B1-A299-977E428C3E1F}" type="slidenum">
              <a:rPr lang="it-IT" sz="1200" b="0" strike="noStrike" spc="-1">
                <a:solidFill>
                  <a:srgbClr val="8B8B8B"/>
                </a:solidFill>
                <a:latin typeface="Calibri"/>
                <a:ea typeface="DejaVu Sans"/>
              </a:rPr>
              <a:t>29</a:t>
            </a:fld>
            <a:endParaRPr lang="en-US" sz="12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Specifiche del progetto </a:t>
            </a:r>
            <a:r>
              <a:rPr lang="it-IT" sz="3600" b="0" strike="noStrike" spc="-1">
                <a:solidFill>
                  <a:srgbClr val="000000"/>
                </a:solidFill>
                <a:latin typeface="Arial"/>
                <a:ea typeface="DejaVu Sans"/>
              </a:rPr>
              <a:t>-</a:t>
            </a:r>
            <a:r>
              <a:rPr lang="it-IT" sz="4000" b="1" strike="noStrike" spc="-1">
                <a:solidFill>
                  <a:srgbClr val="000000"/>
                </a:solidFill>
                <a:latin typeface="Arial"/>
                <a:ea typeface="DejaVu Sans"/>
              </a:rPr>
              <a:t> </a:t>
            </a:r>
            <a:r>
              <a:rPr lang="it-IT" sz="3600" b="0" strike="noStrike" spc="-1">
                <a:solidFill>
                  <a:srgbClr val="000000"/>
                </a:solidFill>
                <a:latin typeface="Arial"/>
                <a:ea typeface="DejaVu Sans"/>
              </a:rPr>
              <a:t>Versione HTML pura</a:t>
            </a:r>
            <a:endParaRPr lang="en-US" sz="3600" b="0" strike="noStrike" spc="-1">
              <a:latin typeface="Arial"/>
            </a:endParaRPr>
          </a:p>
        </p:txBody>
      </p:sp>
      <p:sp>
        <p:nvSpPr>
          <p:cNvPr id="85" name="Segnaposto contenuto 2"/>
          <p:cNvSpPr/>
          <p:nvPr/>
        </p:nvSpPr>
        <p:spPr>
          <a:xfrm>
            <a:off x="838080" y="1825560"/>
            <a:ext cx="10514520" cy="4666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gn="just">
              <a:lnSpc>
                <a:spcPct val="90000"/>
              </a:lnSpc>
              <a:spcAft>
                <a:spcPts val="1001"/>
              </a:spcAft>
              <a:tabLst>
                <a:tab pos="0" algn="l"/>
              </a:tabLst>
            </a:pPr>
            <a:r>
              <a:rPr lang="it-IT" sz="2000" b="0" strike="noStrike" spc="-1">
                <a:solidFill>
                  <a:srgbClr val="000000"/>
                </a:solidFill>
                <a:latin typeface="Arial"/>
                <a:ea typeface="DejaVu Sans"/>
              </a:rPr>
              <a:t>Un’applicazione di commercio elettronico consente all’utente di visualizzare un catalogo di prodotti venduti da diversi fornitori, inserire prodotti in un carrello della spesa e creare un ordine di acquisto a partire dal contenuto del carrello. </a:t>
            </a:r>
            <a:endParaRPr lang="en-US" sz="2000" b="0" strike="noStrike" spc="-1">
              <a:latin typeface="Arial"/>
            </a:endParaRPr>
          </a:p>
          <a:p>
            <a:pPr algn="just">
              <a:lnSpc>
                <a:spcPct val="90000"/>
              </a:lnSpc>
              <a:spcAft>
                <a:spcPts val="1001"/>
              </a:spcAft>
              <a:tabLst>
                <a:tab pos="0" algn="l"/>
              </a:tabLst>
            </a:pPr>
            <a:r>
              <a:rPr lang="it-IT" sz="2000" b="0" strike="noStrike" spc="-1">
                <a:solidFill>
                  <a:srgbClr val="000000"/>
                </a:solidFill>
                <a:latin typeface="Arial"/>
                <a:ea typeface="DejaVu Sans"/>
              </a:rPr>
              <a:t>Un articolo ha un codice (campo chiave), un nome, una descrizione, una categoria merceologica e una foto. Lo stesso articolo (cioè codice articolo) può essere venduto da più fornitori a prezzi differenti. Un fornitore ha un codice, un nome, una valutazione da 1 a 5 stelle e una politica di spedizione. Un utente ha un nome, un cognome, un’e-mail, una password e un indirizzo di spedizione. </a:t>
            </a:r>
            <a:endParaRPr lang="en-US" sz="2000" b="0" strike="noStrike" spc="-1">
              <a:latin typeface="Arial"/>
            </a:endParaRPr>
          </a:p>
          <a:p>
            <a:pPr algn="just">
              <a:lnSpc>
                <a:spcPct val="90000"/>
              </a:lnSpc>
              <a:spcAft>
                <a:spcPts val="1001"/>
              </a:spcAft>
              <a:tabLst>
                <a:tab pos="0" algn="l"/>
              </a:tabLst>
            </a:pPr>
            <a:r>
              <a:rPr lang="it-IT" sz="2000" b="0" strike="noStrike" spc="-1">
                <a:solidFill>
                  <a:srgbClr val="000000"/>
                </a:solidFill>
                <a:latin typeface="Arial"/>
                <a:ea typeface="DejaVu Sans"/>
              </a:rPr>
              <a:t>La politica di spedizione precisa il prezzo della spedizione in base al numero di articoli ordinati. Ogni fornitore è libero di definire fasce di spesa. Una fascia di spesa ha un numero minimo, un numero massimo e un prezzo. Ad esempio: da 1 a 3 articoli 15€, da 4 a 10 articoli 20€, oltre a 10 articoli,  ecc. Oltre alla fascia di spesa, il fornitore può anche indicare un importo in euro oltre al quale la spedizione è gratuita. Se il totale supera la soglia per la gratuità della spedizione, la spedizione è gratuita indipendentemente dal numero di articoli. </a:t>
            </a:r>
            <a:endParaRPr lang="en-US" sz="2000" b="0" strike="noStrike" spc="-1">
              <a:latin typeface="Arial"/>
            </a:endParaRPr>
          </a:p>
        </p:txBody>
      </p:sp>
      <p:sp>
        <p:nvSpPr>
          <p:cNvPr id="86"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7772889B-1592-4AA6-8E23-F6141DCCDCFF}" type="slidenum">
              <a:rPr lang="it-IT" sz="1200" b="0" strike="noStrike" spc="-1">
                <a:solidFill>
                  <a:srgbClr val="8B8B8B"/>
                </a:solidFill>
                <a:latin typeface="Calibri"/>
                <a:ea typeface="DejaVu Sans"/>
              </a:rPr>
              <a:t>3</a:t>
            </a:fld>
            <a:endParaRPr lang="en-US" sz="1200" b="0" strike="noStrike" spc="-1">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Componenti </a:t>
            </a:r>
            <a:r>
              <a:rPr lang="it-IT" sz="3600" b="0" strike="noStrike" spc="-1">
                <a:solidFill>
                  <a:srgbClr val="000000"/>
                </a:solidFill>
                <a:latin typeface="Arial"/>
                <a:ea typeface="DejaVu Sans"/>
              </a:rPr>
              <a:t>– </a:t>
            </a:r>
            <a:r>
              <a:rPr lang="en-US" sz="3600" b="0" strike="noStrike" spc="-1">
                <a:solidFill>
                  <a:srgbClr val="000000"/>
                </a:solidFill>
                <a:latin typeface="Arial"/>
                <a:ea typeface="DejaVu Sans"/>
              </a:rPr>
              <a:t>Views (Templates) </a:t>
            </a:r>
            <a:endParaRPr lang="en-US" sz="3600" b="0" strike="noStrike" spc="-1">
              <a:latin typeface="Arial"/>
            </a:endParaRPr>
          </a:p>
        </p:txBody>
      </p:sp>
      <p:sp>
        <p:nvSpPr>
          <p:cNvPr id="166"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login </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register </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home </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search </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cart </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orders</a:t>
            </a:r>
            <a:endParaRPr lang="en-US" sz="2800" b="0" strike="noStrike" spc="-1">
              <a:latin typeface="Arial"/>
            </a:endParaRPr>
          </a:p>
        </p:txBody>
      </p:sp>
      <p:sp>
        <p:nvSpPr>
          <p:cNvPr id="167"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E66B753-A7D4-405C-9981-05B7CD0314B9}" type="slidenum">
              <a:rPr lang="it-IT" sz="1200" b="0" strike="noStrike" spc="-1">
                <a:solidFill>
                  <a:srgbClr val="8B8B8B"/>
                </a:solidFill>
                <a:latin typeface="Calibri"/>
                <a:ea typeface="DejaVu Sans"/>
              </a:rPr>
              <a:t>30</a:t>
            </a:fld>
            <a:endParaRPr lang="en-US" sz="1200" b="0" strike="noStrike" spc="-1">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it-IT" sz="3600" b="1" strike="noStrike" spc="-1">
                <a:solidFill>
                  <a:srgbClr val="000000"/>
                </a:solidFill>
                <a:latin typeface="Arial"/>
                <a:ea typeface="DejaVu Sans"/>
              </a:rPr>
              <a:t>Componenti</a:t>
            </a:r>
            <a:r>
              <a:rPr lang="it-IT" sz="4000" b="1" strike="noStrike" spc="-1">
                <a:solidFill>
                  <a:srgbClr val="000000"/>
                </a:solidFill>
                <a:latin typeface="Hind"/>
                <a:ea typeface="DejaVu Sans"/>
              </a:rPr>
              <a:t> </a:t>
            </a:r>
            <a:r>
              <a:rPr lang="it-IT" sz="3600" b="0" strike="noStrike" spc="-1">
                <a:solidFill>
                  <a:srgbClr val="000000"/>
                </a:solidFill>
                <a:latin typeface="Arial"/>
                <a:ea typeface="DejaVu Sans"/>
              </a:rPr>
              <a:t>–</a:t>
            </a:r>
            <a:r>
              <a:rPr lang="it-IT" sz="4000" b="0" strike="noStrike" spc="-1">
                <a:solidFill>
                  <a:srgbClr val="000000"/>
                </a:solidFill>
                <a:latin typeface="Hind"/>
                <a:ea typeface="DejaVu Sans"/>
              </a:rPr>
              <a:t> </a:t>
            </a:r>
            <a:r>
              <a:rPr lang="en-US" sz="3600" b="0" strike="noStrike" spc="-1">
                <a:solidFill>
                  <a:srgbClr val="000000"/>
                </a:solidFill>
                <a:latin typeface="Arial"/>
                <a:ea typeface="DejaVu Sans"/>
              </a:rPr>
              <a:t>Views (Templates) </a:t>
            </a:r>
            <a:endParaRPr lang="en-US" sz="3600" b="0" strike="noStrike" spc="-1">
              <a:latin typeface="Arial"/>
            </a:endParaRPr>
          </a:p>
        </p:txBody>
      </p:sp>
      <p:sp>
        <p:nvSpPr>
          <p:cNvPr id="169"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partials: </a:t>
            </a:r>
            <a:endParaRPr lang="en-US" sz="2800" b="0" strike="noStrike" spc="-1">
              <a:latin typeface="Arial"/>
            </a:endParaRPr>
          </a:p>
          <a:p>
            <a:pPr marL="685800" lvl="1" indent="-227520">
              <a:lnSpc>
                <a:spcPct val="90000"/>
              </a:lnSpc>
              <a:spcBef>
                <a:spcPts val="499"/>
              </a:spcBef>
              <a:buClr>
                <a:srgbClr val="000000"/>
              </a:buClr>
              <a:buFont typeface="Arial"/>
              <a:buChar char="•"/>
            </a:pPr>
            <a:r>
              <a:rPr lang="en-US" sz="2400" b="0" strike="noStrike" spc="-1">
                <a:solidFill>
                  <a:srgbClr val="000000"/>
                </a:solidFill>
                <a:latin typeface="Arial"/>
                <a:ea typeface="DejaVu Sans"/>
              </a:rPr>
              <a:t>head </a:t>
            </a:r>
            <a:endParaRPr lang="en-US" sz="2400" b="0" strike="noStrike" spc="-1">
              <a:latin typeface="Arial"/>
            </a:endParaRPr>
          </a:p>
          <a:p>
            <a:pPr marL="685800" lvl="1" indent="-227520">
              <a:lnSpc>
                <a:spcPct val="90000"/>
              </a:lnSpc>
              <a:spcBef>
                <a:spcPts val="499"/>
              </a:spcBef>
              <a:buClr>
                <a:srgbClr val="000000"/>
              </a:buClr>
              <a:buFont typeface="Arial"/>
              <a:buChar char="•"/>
            </a:pPr>
            <a:r>
              <a:rPr lang="en-US" sz="2400" b="0" strike="noStrike" spc="-1">
                <a:solidFill>
                  <a:srgbClr val="000000"/>
                </a:solidFill>
                <a:latin typeface="Arial"/>
                <a:ea typeface="DejaVu Sans"/>
              </a:rPr>
              <a:t>header </a:t>
            </a:r>
            <a:endParaRPr lang="en-US" sz="2400" b="0" strike="noStrike" spc="-1">
              <a:latin typeface="Arial"/>
            </a:endParaRPr>
          </a:p>
          <a:p>
            <a:pPr marL="685800" lvl="1" indent="-227520">
              <a:lnSpc>
                <a:spcPct val="90000"/>
              </a:lnSpc>
              <a:spcBef>
                <a:spcPts val="499"/>
              </a:spcBef>
              <a:buClr>
                <a:srgbClr val="000000"/>
              </a:buClr>
              <a:buFont typeface="Arial"/>
              <a:buChar char="•"/>
            </a:pPr>
            <a:r>
              <a:rPr lang="en-US" sz="2400" b="0" strike="noStrike" spc="-1">
                <a:solidFill>
                  <a:srgbClr val="000000"/>
                </a:solidFill>
                <a:latin typeface="Arial"/>
                <a:ea typeface="DejaVu Sans"/>
              </a:rPr>
              <a:t>compressedItem  </a:t>
            </a:r>
            <a:endParaRPr lang="en-US" sz="2400" b="0" strike="noStrike" spc="-1">
              <a:latin typeface="Arial"/>
            </a:endParaRPr>
          </a:p>
          <a:p>
            <a:pPr marL="685800" lvl="1" indent="-227520">
              <a:lnSpc>
                <a:spcPct val="90000"/>
              </a:lnSpc>
              <a:spcBef>
                <a:spcPts val="499"/>
              </a:spcBef>
              <a:buClr>
                <a:srgbClr val="000000"/>
              </a:buClr>
              <a:buFont typeface="Arial"/>
              <a:buChar char="•"/>
            </a:pPr>
            <a:r>
              <a:rPr lang="en-US" sz="2400" b="0" strike="noStrike" spc="-1">
                <a:solidFill>
                  <a:srgbClr val="000000"/>
                </a:solidFill>
                <a:latin typeface="Arial"/>
                <a:ea typeface="DejaVu Sans"/>
              </a:rPr>
              <a:t>extendedItem </a:t>
            </a:r>
            <a:endParaRPr lang="en-US" sz="2400" b="0" strike="noStrike" spc="-1">
              <a:latin typeface="Arial"/>
            </a:endParaRPr>
          </a:p>
          <a:p>
            <a:pPr marL="685800" lvl="1" indent="-227520">
              <a:lnSpc>
                <a:spcPct val="90000"/>
              </a:lnSpc>
              <a:spcBef>
                <a:spcPts val="499"/>
              </a:spcBef>
              <a:buClr>
                <a:srgbClr val="000000"/>
              </a:buClr>
              <a:buFont typeface="Arial"/>
              <a:buChar char="•"/>
            </a:pPr>
            <a:r>
              <a:rPr lang="en-US" sz="2400" b="0" strike="noStrike" spc="-1">
                <a:solidFill>
                  <a:srgbClr val="000000"/>
                </a:solidFill>
                <a:latin typeface="Arial"/>
                <a:ea typeface="DejaVu Sans"/>
              </a:rPr>
              <a:t>rating </a:t>
            </a:r>
            <a:endParaRPr lang="en-US" sz="2400" b="0" strike="noStrike" spc="-1">
              <a:latin typeface="Arial"/>
            </a:endParaRPr>
          </a:p>
          <a:p>
            <a:pPr marL="685800" lvl="1" indent="-227520">
              <a:lnSpc>
                <a:spcPct val="90000"/>
              </a:lnSpc>
              <a:spcBef>
                <a:spcPts val="499"/>
              </a:spcBef>
              <a:buClr>
                <a:srgbClr val="000000"/>
              </a:buClr>
              <a:buFont typeface="Arial"/>
              <a:buChar char="•"/>
            </a:pPr>
            <a:r>
              <a:rPr lang="en-US" sz="2400" b="0" strike="noStrike" spc="-1">
                <a:solidFill>
                  <a:srgbClr val="000000"/>
                </a:solidFill>
                <a:latin typeface="Arial"/>
                <a:ea typeface="DejaVu Sans"/>
              </a:rPr>
              <a:t>error</a:t>
            </a:r>
            <a:endParaRPr lang="en-US" sz="2400" b="0" strike="noStrike" spc="-1">
              <a:latin typeface="Arial"/>
            </a:endParaRPr>
          </a:p>
        </p:txBody>
      </p:sp>
      <p:sp>
        <p:nvSpPr>
          <p:cNvPr id="170"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BDF5B40-F2E5-4BC8-8A9D-5FAB5EB80D37}" type="slidenum">
              <a:rPr lang="it-IT" sz="1200" b="0" strike="noStrike" spc="-1">
                <a:solidFill>
                  <a:srgbClr val="8B8B8B"/>
                </a:solidFill>
                <a:latin typeface="Calibri"/>
                <a:ea typeface="DejaVu Sans"/>
              </a:rPr>
              <a:t>31</a:t>
            </a:fld>
            <a:endParaRPr lang="en-US" sz="1200" b="0" strike="noStrike" spc="-1">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100000"/>
              </a:lnSpc>
              <a:tabLst>
                <a:tab pos="0" algn="l"/>
              </a:tabLst>
            </a:pPr>
            <a:r>
              <a:rPr lang="it-IT" sz="3600" b="1" strike="noStrike" spc="-1">
                <a:solidFill>
                  <a:srgbClr val="000000"/>
                </a:solidFill>
                <a:latin typeface="Arial"/>
                <a:ea typeface="DejaVu Sans"/>
              </a:rPr>
              <a:t>Struttura dell’applicazione (IFML)</a:t>
            </a:r>
            <a:endParaRPr lang="en-US" sz="3600" b="0" strike="noStrike" spc="-1">
              <a:latin typeface="Arial"/>
            </a:endParaRPr>
          </a:p>
        </p:txBody>
      </p:sp>
      <p:sp>
        <p:nvSpPr>
          <p:cNvPr id="172"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6CF0C79-C0BF-456A-AFF3-FDBAB1FA4DA3}" type="slidenum">
              <a:rPr lang="it-IT" sz="1200" b="0" strike="noStrike" spc="-1">
                <a:solidFill>
                  <a:srgbClr val="8B8B8B"/>
                </a:solidFill>
                <a:latin typeface="Calibri"/>
                <a:ea typeface="DejaVu Sans"/>
              </a:rPr>
              <a:t>32</a:t>
            </a:fld>
            <a:endParaRPr lang="en-US" sz="1200" b="0" strike="noStrike" spc="-1">
              <a:latin typeface="Arial"/>
            </a:endParaRPr>
          </a:p>
        </p:txBody>
      </p:sp>
      <p:sp>
        <p:nvSpPr>
          <p:cNvPr id="174" name="Rettangolo 173"/>
          <p:cNvSpPr/>
          <p:nvPr/>
        </p:nvSpPr>
        <p:spPr>
          <a:xfrm>
            <a:off x="0" y="6511680"/>
            <a:ext cx="4571640" cy="34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u="sng" strike="noStrike" spc="-1">
                <a:solidFill>
                  <a:srgbClr val="0563C1"/>
                </a:solidFill>
                <a:uFillTx/>
                <a:latin typeface="Arial"/>
                <a:hlinkClick r:id="rId2"/>
              </a:rPr>
              <a:t>editor.ifmledit.org</a:t>
            </a:r>
            <a:endParaRPr lang="en-US" sz="1800" b="0" strike="noStrike" spc="-1">
              <a:latin typeface="Arial"/>
            </a:endParaRPr>
          </a:p>
        </p:txBody>
      </p:sp>
      <p:pic>
        <p:nvPicPr>
          <p:cNvPr id="3" name="Immagine 2">
            <a:extLst>
              <a:ext uri="{FF2B5EF4-FFF2-40B4-BE49-F238E27FC236}">
                <a16:creationId xmlns:a16="http://schemas.microsoft.com/office/drawing/2014/main" id="{0D857D35-A745-B045-BA93-857B9160A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305" y="365040"/>
            <a:ext cx="12192000" cy="68575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 Login </a:t>
            </a:r>
            <a:endParaRPr lang="en-US" sz="3600" b="0" strike="noStrike" spc="-1">
              <a:latin typeface="Arial"/>
            </a:endParaRPr>
          </a:p>
        </p:txBody>
      </p:sp>
      <p:sp>
        <p:nvSpPr>
          <p:cNvPr id="176"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414D7C3-7677-45B6-9B22-096B1102137D}" type="slidenum">
              <a:rPr lang="it-IT" sz="1200" b="0" strike="noStrike" spc="-1">
                <a:solidFill>
                  <a:srgbClr val="8B8B8B"/>
                </a:solidFill>
                <a:latin typeface="Calibri"/>
                <a:ea typeface="DejaVu Sans"/>
              </a:rPr>
              <a:t>33</a:t>
            </a:fld>
            <a:endParaRPr lang="en-US" sz="1200" b="0" strike="noStrike" spc="-1">
              <a:latin typeface="Arial"/>
            </a:endParaRPr>
          </a:p>
        </p:txBody>
      </p:sp>
      <p:pic>
        <p:nvPicPr>
          <p:cNvPr id="3" name="Immagine 2">
            <a:extLst>
              <a:ext uri="{FF2B5EF4-FFF2-40B4-BE49-F238E27FC236}">
                <a16:creationId xmlns:a16="http://schemas.microsoft.com/office/drawing/2014/main" id="{C93A208E-9E14-F342-87CC-0743473DC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1557" y="1334535"/>
            <a:ext cx="8549983" cy="537693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 Register</a:t>
            </a:r>
            <a:endParaRPr lang="en-US" sz="3600" b="0" strike="noStrike" spc="-1">
              <a:latin typeface="Arial"/>
            </a:endParaRPr>
          </a:p>
        </p:txBody>
      </p:sp>
      <p:sp>
        <p:nvSpPr>
          <p:cNvPr id="180"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401B079-A114-4DA0-9027-B372A1621BD0}" type="slidenum">
              <a:rPr lang="it-IT" sz="1200" b="0" strike="noStrike" spc="-1">
                <a:solidFill>
                  <a:srgbClr val="8B8B8B"/>
                </a:solidFill>
                <a:latin typeface="Calibri"/>
                <a:ea typeface="DejaVu Sans"/>
              </a:rPr>
              <a:t>34</a:t>
            </a:fld>
            <a:endParaRPr lang="en-US" sz="1200" b="0" strike="noStrike" spc="-1">
              <a:latin typeface="Arial"/>
            </a:endParaRPr>
          </a:p>
        </p:txBody>
      </p:sp>
      <p:pic>
        <p:nvPicPr>
          <p:cNvPr id="3" name="Immagine 2">
            <a:extLst>
              <a:ext uri="{FF2B5EF4-FFF2-40B4-BE49-F238E27FC236}">
                <a16:creationId xmlns:a16="http://schemas.microsoft.com/office/drawing/2014/main" id="{01B2F6E7-CCC2-6E48-9800-7CD87D660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398" y="1955225"/>
            <a:ext cx="9357556" cy="413554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 </a:t>
            </a:r>
            <a:r>
              <a:rPr lang="it-IT" sz="3600" b="0" strike="noStrike" spc="-1">
                <a:solidFill>
                  <a:srgbClr val="000000"/>
                </a:solidFill>
                <a:latin typeface="Arial"/>
                <a:ea typeface="DejaVu Sans"/>
              </a:rPr>
              <a:t>Do search </a:t>
            </a:r>
            <a:endParaRPr lang="en-US" sz="3600" b="0" strike="noStrike" spc="-1">
              <a:latin typeface="Arial"/>
            </a:endParaRPr>
          </a:p>
        </p:txBody>
      </p:sp>
      <p:sp>
        <p:nvSpPr>
          <p:cNvPr id="183"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8EAF8F13-EB5A-4323-AAFF-D5C4504B0816}" type="slidenum">
              <a:rPr lang="it-IT" sz="1200" b="0" strike="noStrike" spc="-1">
                <a:solidFill>
                  <a:srgbClr val="8B8B8B"/>
                </a:solidFill>
                <a:latin typeface="Calibri"/>
                <a:ea typeface="DejaVu Sans"/>
              </a:rPr>
              <a:t>35</a:t>
            </a:fld>
            <a:endParaRPr lang="en-US" sz="1200" b="0" strike="noStrike" spc="-1">
              <a:latin typeface="Arial"/>
            </a:endParaRPr>
          </a:p>
        </p:txBody>
      </p:sp>
      <p:pic>
        <p:nvPicPr>
          <p:cNvPr id="3" name="Immagine 2">
            <a:extLst>
              <a:ext uri="{FF2B5EF4-FFF2-40B4-BE49-F238E27FC236}">
                <a16:creationId xmlns:a16="http://schemas.microsoft.com/office/drawing/2014/main" id="{FCAD3637-2E5B-1445-BEC1-F1F5512D4ED2}"/>
              </a:ext>
            </a:extLst>
          </p:cNvPr>
          <p:cNvPicPr>
            <a:picLocks noChangeAspect="1"/>
          </p:cNvPicPr>
          <p:nvPr/>
        </p:nvPicPr>
        <p:blipFill rotWithShape="1">
          <a:blip r:embed="rId2">
            <a:extLst>
              <a:ext uri="{28A0092B-C50C-407E-A947-70E740481C1C}">
                <a14:useLocalDpi xmlns:a14="http://schemas.microsoft.com/office/drawing/2010/main" val="0"/>
              </a:ext>
            </a:extLst>
          </a:blip>
          <a:srcRect b="40094"/>
          <a:stretch/>
        </p:blipFill>
        <p:spPr>
          <a:xfrm>
            <a:off x="1442433" y="1361331"/>
            <a:ext cx="8680166" cy="513162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 </a:t>
            </a:r>
            <a:r>
              <a:rPr lang="it-IT" sz="3600" b="0" strike="noStrike" spc="-1">
                <a:solidFill>
                  <a:srgbClr val="000000"/>
                </a:solidFill>
                <a:latin typeface="Arial"/>
                <a:ea typeface="DejaVu Sans"/>
              </a:rPr>
              <a:t>Do search </a:t>
            </a:r>
            <a:endParaRPr lang="en-US" sz="3600" b="0" strike="noStrike" spc="-1">
              <a:latin typeface="Arial"/>
            </a:endParaRPr>
          </a:p>
        </p:txBody>
      </p:sp>
      <p:sp>
        <p:nvSpPr>
          <p:cNvPr id="186"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3AD43DE-2352-4752-B846-60FB48943085}" type="slidenum">
              <a:rPr lang="it-IT" sz="1200" b="0" strike="noStrike" spc="-1">
                <a:solidFill>
                  <a:srgbClr val="8B8B8B"/>
                </a:solidFill>
                <a:latin typeface="Calibri"/>
                <a:ea typeface="DejaVu Sans"/>
              </a:rPr>
              <a:t>36</a:t>
            </a:fld>
            <a:endParaRPr lang="en-US" sz="1200" b="0" strike="noStrike" spc="-1">
              <a:latin typeface="Arial"/>
            </a:endParaRPr>
          </a:p>
        </p:txBody>
      </p:sp>
      <p:pic>
        <p:nvPicPr>
          <p:cNvPr id="3" name="Immagine 2">
            <a:extLst>
              <a:ext uri="{FF2B5EF4-FFF2-40B4-BE49-F238E27FC236}">
                <a16:creationId xmlns:a16="http://schemas.microsoft.com/office/drawing/2014/main" id="{56DB017A-45C0-694F-8020-91742709A506}"/>
              </a:ext>
            </a:extLst>
          </p:cNvPr>
          <p:cNvPicPr>
            <a:picLocks noChangeAspect="1"/>
          </p:cNvPicPr>
          <p:nvPr/>
        </p:nvPicPr>
        <p:blipFill rotWithShape="1">
          <a:blip r:embed="rId2">
            <a:extLst>
              <a:ext uri="{28A0092B-C50C-407E-A947-70E740481C1C}">
                <a14:useLocalDpi xmlns:a14="http://schemas.microsoft.com/office/drawing/2010/main" val="0"/>
              </a:ext>
            </a:extLst>
          </a:blip>
          <a:srcRect t="60094"/>
          <a:stretch/>
        </p:blipFill>
        <p:spPr>
          <a:xfrm>
            <a:off x="838080" y="2020583"/>
            <a:ext cx="9503656" cy="374271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a:t>
            </a:r>
            <a:r>
              <a:rPr lang="it-IT" sz="3600" b="1" strike="noStrike" spc="-1">
                <a:solidFill>
                  <a:srgbClr val="000000"/>
                </a:solidFill>
                <a:latin typeface="Arial"/>
                <a:ea typeface="DejaVu Sans"/>
              </a:rPr>
              <a:t> </a:t>
            </a:r>
            <a:r>
              <a:rPr lang="it-IT" sz="3600" b="0" strike="noStrike" spc="-1">
                <a:solidFill>
                  <a:srgbClr val="000000"/>
                </a:solidFill>
                <a:latin typeface="Arial"/>
                <a:ea typeface="DejaVu Sans"/>
              </a:rPr>
              <a:t>View item</a:t>
            </a:r>
            <a:endParaRPr lang="en-US" sz="3600" b="0" strike="noStrike" spc="-1">
              <a:latin typeface="Arial"/>
            </a:endParaRPr>
          </a:p>
        </p:txBody>
      </p:sp>
      <p:sp>
        <p:nvSpPr>
          <p:cNvPr id="189"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97F41E8-B570-4457-BFE0-6A32A022BFD0}" type="slidenum">
              <a:rPr lang="it-IT" sz="1200" b="0" strike="noStrike" spc="-1">
                <a:solidFill>
                  <a:srgbClr val="8B8B8B"/>
                </a:solidFill>
                <a:latin typeface="Calibri"/>
                <a:ea typeface="DejaVu Sans"/>
              </a:rPr>
              <a:t>37</a:t>
            </a:fld>
            <a:endParaRPr lang="en-US" sz="1200" b="0" strike="noStrike" spc="-1">
              <a:latin typeface="Arial"/>
            </a:endParaRPr>
          </a:p>
        </p:txBody>
      </p:sp>
      <p:pic>
        <p:nvPicPr>
          <p:cNvPr id="3" name="Immagine 2">
            <a:extLst>
              <a:ext uri="{FF2B5EF4-FFF2-40B4-BE49-F238E27FC236}">
                <a16:creationId xmlns:a16="http://schemas.microsoft.com/office/drawing/2014/main" id="{E04C19D7-753A-BA40-BED9-E2A2D764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830" y="1277774"/>
            <a:ext cx="6962339" cy="521518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 </a:t>
            </a:r>
            <a:r>
              <a:rPr lang="it-IT" sz="3600" b="0" strike="noStrike" spc="-1">
                <a:solidFill>
                  <a:srgbClr val="000000"/>
                </a:solidFill>
                <a:latin typeface="Arial"/>
                <a:ea typeface="DejaVu Sans"/>
              </a:rPr>
              <a:t>Add to cart</a:t>
            </a:r>
            <a:endParaRPr lang="en-US" sz="3600" b="0" strike="noStrike" spc="-1">
              <a:latin typeface="Arial"/>
            </a:endParaRPr>
          </a:p>
        </p:txBody>
      </p:sp>
      <p:sp>
        <p:nvSpPr>
          <p:cNvPr id="192"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FE879C86-14CE-471D-8388-A6034E85859C}" type="slidenum">
              <a:rPr lang="it-IT" sz="1200" b="0" strike="noStrike" spc="-1">
                <a:solidFill>
                  <a:srgbClr val="8B8B8B"/>
                </a:solidFill>
                <a:latin typeface="Calibri"/>
                <a:ea typeface="DejaVu Sans"/>
              </a:rPr>
              <a:t>38</a:t>
            </a:fld>
            <a:endParaRPr lang="en-US" sz="1200" b="0" strike="noStrike" spc="-1">
              <a:latin typeface="Arial"/>
            </a:endParaRPr>
          </a:p>
        </p:txBody>
      </p:sp>
      <p:pic>
        <p:nvPicPr>
          <p:cNvPr id="4" name="Elemento grafico 3">
            <a:extLst>
              <a:ext uri="{FF2B5EF4-FFF2-40B4-BE49-F238E27FC236}">
                <a16:creationId xmlns:a16="http://schemas.microsoft.com/office/drawing/2014/main" id="{7D37649C-CF38-3242-959D-317C22C6DCE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47606"/>
          <a:stretch/>
        </p:blipFill>
        <p:spPr>
          <a:xfrm>
            <a:off x="1355829" y="1575833"/>
            <a:ext cx="8216891" cy="478068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 </a:t>
            </a:r>
            <a:r>
              <a:rPr lang="it-IT" sz="3600" b="0" strike="noStrike" spc="-1">
                <a:solidFill>
                  <a:srgbClr val="000000"/>
                </a:solidFill>
                <a:latin typeface="Arial"/>
                <a:ea typeface="DejaVu Sans"/>
              </a:rPr>
              <a:t>Add to cart</a:t>
            </a:r>
            <a:endParaRPr lang="en-US" sz="3600" b="0" strike="noStrike" spc="-1">
              <a:latin typeface="Arial"/>
            </a:endParaRPr>
          </a:p>
        </p:txBody>
      </p:sp>
      <p:sp>
        <p:nvSpPr>
          <p:cNvPr id="195"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E43D74D-C34C-471D-874F-32AF227D5334}" type="slidenum">
              <a:rPr lang="it-IT" sz="1200" b="0" strike="noStrike" spc="-1">
                <a:solidFill>
                  <a:srgbClr val="8B8B8B"/>
                </a:solidFill>
                <a:latin typeface="Calibri"/>
                <a:ea typeface="DejaVu Sans"/>
              </a:rPr>
              <a:t>39</a:t>
            </a:fld>
            <a:endParaRPr lang="en-US" sz="1200" b="0" strike="noStrike" spc="-1">
              <a:latin typeface="Arial"/>
            </a:endParaRPr>
          </a:p>
        </p:txBody>
      </p:sp>
      <p:pic>
        <p:nvPicPr>
          <p:cNvPr id="4" name="Elemento grafico 3">
            <a:extLst>
              <a:ext uri="{FF2B5EF4-FFF2-40B4-BE49-F238E27FC236}">
                <a16:creationId xmlns:a16="http://schemas.microsoft.com/office/drawing/2014/main" id="{D49BEC36-221B-8F4F-99A6-07EB8AE53339}"/>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1455"/>
          <a:stretch/>
        </p:blipFill>
        <p:spPr>
          <a:xfrm>
            <a:off x="1200480" y="1689480"/>
            <a:ext cx="8657697" cy="46670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Specifiche del progetto - </a:t>
            </a:r>
            <a:r>
              <a:rPr lang="it-IT" sz="3600" b="0" strike="noStrike" spc="-1">
                <a:solidFill>
                  <a:srgbClr val="000000"/>
                </a:solidFill>
                <a:latin typeface="Arial"/>
                <a:ea typeface="DejaVu Sans"/>
              </a:rPr>
              <a:t>Versione HTML pura</a:t>
            </a:r>
            <a:endParaRPr lang="en-US" sz="3600" b="0" strike="noStrike" spc="-1">
              <a:latin typeface="Arial"/>
            </a:endParaRPr>
          </a:p>
        </p:txBody>
      </p:sp>
      <p:sp>
        <p:nvSpPr>
          <p:cNvPr id="88" name="Segnaposto contenuto 2"/>
          <p:cNvSpPr/>
          <p:nvPr/>
        </p:nvSpPr>
        <p:spPr>
          <a:xfrm>
            <a:off x="838080" y="1825560"/>
            <a:ext cx="10514520" cy="4666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94000"/>
          </a:bodyPr>
          <a:lstStyle/>
          <a:p>
            <a:pPr algn="just">
              <a:lnSpc>
                <a:spcPct val="90000"/>
              </a:lnSpc>
              <a:spcAft>
                <a:spcPts val="1001"/>
              </a:spcAft>
              <a:tabLst>
                <a:tab pos="0" algn="l"/>
              </a:tabLst>
            </a:pPr>
            <a:r>
              <a:rPr lang="it-IT" sz="2000" b="0" strike="noStrike" spc="-1">
                <a:solidFill>
                  <a:srgbClr val="000000"/>
                </a:solidFill>
                <a:latin typeface="Arial"/>
                <a:ea typeface="DejaVu Sans"/>
              </a:rPr>
              <a:t>Dopo il login, l’utente accede a una pagina HOME che mostra (come tutte le altre pagine) un menù con i link HOME, CARRELLO, ORDINI, un campo di ricerca e una lista degli ultimi cinque prodotti visualizzati dall’utente. Se l’utente non ha visualizzato almeno cinque prodotti, la lista è completata con prodotti in offerta scelti a caso in una categoria di default. </a:t>
            </a:r>
            <a:endParaRPr lang="en-US" sz="2000" b="0" strike="noStrike" spc="-1">
              <a:latin typeface="Arial"/>
            </a:endParaRPr>
          </a:p>
          <a:p>
            <a:pPr algn="just">
              <a:lnSpc>
                <a:spcPct val="90000"/>
              </a:lnSpc>
              <a:spcAft>
                <a:spcPts val="1001"/>
              </a:spcAft>
              <a:tabLst>
                <a:tab pos="0" algn="l"/>
              </a:tabLst>
            </a:pPr>
            <a:r>
              <a:rPr lang="it-IT" sz="2000" b="0" strike="noStrike" spc="-1">
                <a:solidFill>
                  <a:srgbClr val="000000"/>
                </a:solidFill>
                <a:latin typeface="Arial"/>
                <a:ea typeface="DejaVu Sans"/>
              </a:rPr>
              <a:t>L’utente può inserire una parola chiave di ricerca nel campo di input e premere INVIO. A seguito dell’invio compare una pagina RISULTATI con prodotti che contengono la chiave di ricerca nel nome o nella descrizione. L’elenco mostra solo il codice, il nome del prodotto e il prezzo minimo di vendita ed è ordinato in modo crescente in base al prezzo minimo di vendita dell’articolo da parte dei fornitori che lo offrono. </a:t>
            </a:r>
            <a:endParaRPr lang="en-US" sz="2000" b="0" strike="noStrike" spc="-1">
              <a:latin typeface="Arial"/>
            </a:endParaRPr>
          </a:p>
          <a:p>
            <a:pPr algn="just">
              <a:lnSpc>
                <a:spcPct val="90000"/>
              </a:lnSpc>
              <a:spcAft>
                <a:spcPts val="1001"/>
              </a:spcAft>
              <a:tabLst>
                <a:tab pos="0" algn="l"/>
              </a:tabLst>
            </a:pPr>
            <a:r>
              <a:rPr lang="it-IT" sz="2000" b="0" strike="noStrike" spc="-1">
                <a:solidFill>
                  <a:srgbClr val="000000"/>
                </a:solidFill>
                <a:latin typeface="Arial"/>
                <a:ea typeface="DejaVu Sans"/>
              </a:rPr>
              <a:t>L’utente può selezionare mediante un click un elemento dell'elenco e visualizzare nella stessa pagina i dati completi e l’elenco dei fornitori che lo vendono (questa azione rende l’articolo “visualizzato”). </a:t>
            </a:r>
            <a:endParaRPr lang="en-US" sz="2000" b="0" strike="noStrike" spc="-1">
              <a:latin typeface="Arial"/>
            </a:endParaRPr>
          </a:p>
          <a:p>
            <a:pPr algn="just">
              <a:lnSpc>
                <a:spcPct val="90000"/>
              </a:lnSpc>
              <a:spcAft>
                <a:spcPts val="1001"/>
              </a:spcAft>
              <a:tabLst>
                <a:tab pos="0" algn="l"/>
              </a:tabLst>
            </a:pPr>
            <a:r>
              <a:rPr lang="it-IT" sz="2000" b="0" strike="noStrike" spc="-1">
                <a:solidFill>
                  <a:srgbClr val="000000"/>
                </a:solidFill>
                <a:latin typeface="Arial"/>
                <a:ea typeface="DejaVu Sans"/>
              </a:rPr>
              <a:t>Per ogni fornitore in tale elenco compaiono: nome, valutazione, prezzo unitario, fasce di spesa di spedizione, importo minimo della spedizione gratuita e il numero degli articoli e valore totale degli articoli di quel fornitore che l’utente ha già messo nel carrello. Accanto all’offerta di ciascun fornitore compare un campo di input intero (quantità) e un bottone METTI NEL CARRELLO. </a:t>
            </a:r>
            <a:endParaRPr lang="en-US" sz="2000" b="0" strike="noStrike" spc="-1">
              <a:latin typeface="Arial"/>
            </a:endParaRPr>
          </a:p>
        </p:txBody>
      </p:sp>
      <p:sp>
        <p:nvSpPr>
          <p:cNvPr id="89"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AFD32CC-6013-437A-B932-84A486AE44FF}" type="slidenum">
              <a:rPr lang="it-IT" sz="1200" b="0" strike="noStrike" spc="-1">
                <a:solidFill>
                  <a:srgbClr val="8B8B8B"/>
                </a:solidFill>
                <a:latin typeface="Calibri"/>
                <a:ea typeface="DejaVu Sans"/>
              </a:rPr>
              <a:t>4</a:t>
            </a:fld>
            <a:endParaRPr lang="en-US" sz="1200" b="0" strike="noStrike" spc="-1">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a:t>
            </a:r>
            <a:r>
              <a:rPr lang="it-IT" sz="3600" b="1" strike="noStrike" spc="-1">
                <a:solidFill>
                  <a:srgbClr val="000000"/>
                </a:solidFill>
                <a:latin typeface="Arial"/>
                <a:ea typeface="DejaVu Sans"/>
              </a:rPr>
              <a:t> </a:t>
            </a:r>
            <a:r>
              <a:rPr lang="it-IT" sz="3600" b="0" strike="noStrike" spc="-1">
                <a:solidFill>
                  <a:srgbClr val="000000"/>
                </a:solidFill>
                <a:latin typeface="Arial"/>
                <a:ea typeface="DejaVu Sans"/>
              </a:rPr>
              <a:t>View cart</a:t>
            </a:r>
            <a:endParaRPr lang="en-US" sz="3600" b="0" strike="noStrike" spc="-1">
              <a:latin typeface="Arial"/>
            </a:endParaRPr>
          </a:p>
        </p:txBody>
      </p:sp>
      <p:sp>
        <p:nvSpPr>
          <p:cNvPr id="198"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09131C4-EF3E-44A4-A7FB-5CF5BF9C633E}" type="slidenum">
              <a:rPr lang="it-IT" sz="1200" b="0" strike="noStrike" spc="-1">
                <a:solidFill>
                  <a:srgbClr val="8B8B8B"/>
                </a:solidFill>
                <a:latin typeface="Calibri"/>
                <a:ea typeface="DejaVu Sans"/>
              </a:rPr>
              <a:t>40</a:t>
            </a:fld>
            <a:endParaRPr lang="en-US" sz="1200" b="0" strike="noStrike" spc="-1">
              <a:latin typeface="Arial"/>
            </a:endParaRPr>
          </a:p>
        </p:txBody>
      </p:sp>
      <p:pic>
        <p:nvPicPr>
          <p:cNvPr id="4" name="Elemento grafico 3">
            <a:extLst>
              <a:ext uri="{FF2B5EF4-FFF2-40B4-BE49-F238E27FC236}">
                <a16:creationId xmlns:a16="http://schemas.microsoft.com/office/drawing/2014/main" id="{C32F2B87-C074-8B49-833F-DFBF4B5DDB09}"/>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9812"/>
          <a:stretch/>
        </p:blipFill>
        <p:spPr>
          <a:xfrm>
            <a:off x="448370" y="1865390"/>
            <a:ext cx="11293939" cy="3127219"/>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a:t>
            </a:r>
            <a:r>
              <a:rPr lang="it-IT" sz="3600" b="1" strike="noStrike" spc="-1">
                <a:solidFill>
                  <a:srgbClr val="000000"/>
                </a:solidFill>
                <a:latin typeface="Arial"/>
                <a:ea typeface="DejaVu Sans"/>
              </a:rPr>
              <a:t> </a:t>
            </a:r>
            <a:r>
              <a:rPr lang="it-IT" sz="3600" b="0" strike="noStrike" spc="-1">
                <a:solidFill>
                  <a:srgbClr val="000000"/>
                </a:solidFill>
                <a:latin typeface="Arial"/>
                <a:ea typeface="DejaVu Sans"/>
              </a:rPr>
              <a:t>View cart</a:t>
            </a:r>
            <a:endParaRPr lang="en-US" sz="3600" b="0" strike="noStrike" spc="-1">
              <a:latin typeface="Arial"/>
            </a:endParaRPr>
          </a:p>
        </p:txBody>
      </p:sp>
      <p:sp>
        <p:nvSpPr>
          <p:cNvPr id="201"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98C4F07-4A76-4461-8CEB-74438019D5AD}" type="slidenum">
              <a:rPr lang="it-IT" sz="1200" b="0" strike="noStrike" spc="-1">
                <a:solidFill>
                  <a:srgbClr val="8B8B8B"/>
                </a:solidFill>
                <a:latin typeface="Calibri"/>
                <a:ea typeface="DejaVu Sans"/>
              </a:rPr>
              <a:t>41</a:t>
            </a:fld>
            <a:endParaRPr lang="en-US" sz="1200" b="0" strike="noStrike" spc="-1">
              <a:latin typeface="Arial"/>
            </a:endParaRPr>
          </a:p>
        </p:txBody>
      </p:sp>
      <p:pic>
        <p:nvPicPr>
          <p:cNvPr id="4" name="Elemento grafico 3">
            <a:extLst>
              <a:ext uri="{FF2B5EF4-FFF2-40B4-BE49-F238E27FC236}">
                <a16:creationId xmlns:a16="http://schemas.microsoft.com/office/drawing/2014/main" id="{126E4961-0294-7C4B-8F8D-532F839BD933}"/>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9812"/>
          <a:stretch/>
        </p:blipFill>
        <p:spPr>
          <a:xfrm>
            <a:off x="0" y="1633412"/>
            <a:ext cx="11389396" cy="472310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a:t>
            </a:r>
            <a:r>
              <a:rPr lang="it-IT" sz="3600" b="1" strike="noStrike" spc="-1">
                <a:solidFill>
                  <a:srgbClr val="000000"/>
                </a:solidFill>
                <a:latin typeface="Arial"/>
                <a:ea typeface="DejaVu Sans"/>
              </a:rPr>
              <a:t> </a:t>
            </a:r>
            <a:r>
              <a:rPr lang="it-IT" sz="3600" b="0" strike="noStrike" spc="-1">
                <a:solidFill>
                  <a:srgbClr val="000000"/>
                </a:solidFill>
                <a:latin typeface="Arial"/>
                <a:ea typeface="DejaVu Sans"/>
              </a:rPr>
              <a:t>Do order</a:t>
            </a:r>
            <a:endParaRPr lang="en-US" sz="3600" b="0" strike="noStrike" spc="-1">
              <a:latin typeface="Arial"/>
            </a:endParaRPr>
          </a:p>
        </p:txBody>
      </p:sp>
      <p:sp>
        <p:nvSpPr>
          <p:cNvPr id="203"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858B193-22E6-4A8D-AD1C-6831DE10973C}" type="slidenum">
              <a:rPr lang="it-IT" sz="1200" b="0" strike="noStrike" spc="-1">
                <a:solidFill>
                  <a:srgbClr val="8B8B8B"/>
                </a:solidFill>
                <a:latin typeface="Calibri"/>
                <a:ea typeface="DejaVu Sans"/>
              </a:rPr>
              <a:t>42</a:t>
            </a:fld>
            <a:endParaRPr lang="en-US" sz="1200" b="0" strike="noStrike" spc="-1">
              <a:latin typeface="Arial"/>
            </a:endParaRPr>
          </a:p>
        </p:txBody>
      </p:sp>
      <p:pic>
        <p:nvPicPr>
          <p:cNvPr id="5" name="Immagine 4">
            <a:extLst>
              <a:ext uri="{FF2B5EF4-FFF2-40B4-BE49-F238E27FC236}">
                <a16:creationId xmlns:a16="http://schemas.microsoft.com/office/drawing/2014/main" id="{C1179F36-DBBA-AF48-B494-6581F5A92595}"/>
              </a:ext>
            </a:extLst>
          </p:cNvPr>
          <p:cNvPicPr>
            <a:picLocks noChangeAspect="1"/>
          </p:cNvPicPr>
          <p:nvPr/>
        </p:nvPicPr>
        <p:blipFill rotWithShape="1">
          <a:blip r:embed="rId2">
            <a:extLst>
              <a:ext uri="{28A0092B-C50C-407E-A947-70E740481C1C}">
                <a14:useLocalDpi xmlns:a14="http://schemas.microsoft.com/office/drawing/2010/main" val="0"/>
              </a:ext>
            </a:extLst>
          </a:blip>
          <a:srcRect b="40845"/>
          <a:stretch/>
        </p:blipFill>
        <p:spPr>
          <a:xfrm>
            <a:off x="2295477" y="1381201"/>
            <a:ext cx="7601045" cy="497531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itolo 1_0"/>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a:t>
            </a:r>
            <a:r>
              <a:rPr lang="it-IT" sz="3600" b="1" strike="noStrike" spc="-1">
                <a:solidFill>
                  <a:srgbClr val="000000"/>
                </a:solidFill>
                <a:latin typeface="Arial"/>
                <a:ea typeface="DejaVu Sans"/>
              </a:rPr>
              <a:t> </a:t>
            </a:r>
            <a:r>
              <a:rPr lang="it-IT" sz="3600" b="0" strike="noStrike" spc="-1">
                <a:solidFill>
                  <a:srgbClr val="000000"/>
                </a:solidFill>
                <a:latin typeface="Arial"/>
                <a:ea typeface="DejaVu Sans"/>
              </a:rPr>
              <a:t>Do order</a:t>
            </a:r>
            <a:endParaRPr lang="en-US" sz="3600" b="0" strike="noStrike" spc="-1">
              <a:latin typeface="Arial"/>
            </a:endParaRPr>
          </a:p>
        </p:txBody>
      </p:sp>
      <p:sp>
        <p:nvSpPr>
          <p:cNvPr id="206" name="Segnaposto numero diapositiva 3_0"/>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54914A4-C648-4372-A02F-6EE36554A446}" type="slidenum">
              <a:rPr lang="it-IT" sz="1200" b="0" strike="noStrike" spc="-1">
                <a:solidFill>
                  <a:srgbClr val="8B8B8B"/>
                </a:solidFill>
                <a:latin typeface="Calibri"/>
                <a:ea typeface="DejaVu Sans"/>
              </a:rPr>
              <a:t>43</a:t>
            </a:fld>
            <a:endParaRPr lang="en-US" sz="1200" b="0" strike="noStrike" spc="-1">
              <a:latin typeface="Arial"/>
            </a:endParaRPr>
          </a:p>
        </p:txBody>
      </p:sp>
      <p:pic>
        <p:nvPicPr>
          <p:cNvPr id="5" name="Immagine 4">
            <a:extLst>
              <a:ext uri="{FF2B5EF4-FFF2-40B4-BE49-F238E27FC236}">
                <a16:creationId xmlns:a16="http://schemas.microsoft.com/office/drawing/2014/main" id="{C3551CDE-9748-A841-925B-59441763A75A}"/>
              </a:ext>
            </a:extLst>
          </p:cNvPr>
          <p:cNvPicPr>
            <a:picLocks noChangeAspect="1"/>
          </p:cNvPicPr>
          <p:nvPr/>
        </p:nvPicPr>
        <p:blipFill rotWithShape="1">
          <a:blip r:embed="rId2">
            <a:extLst>
              <a:ext uri="{28A0092B-C50C-407E-A947-70E740481C1C}">
                <a14:useLocalDpi xmlns:a14="http://schemas.microsoft.com/office/drawing/2010/main" val="0"/>
              </a:ext>
            </a:extLst>
          </a:blip>
          <a:srcRect t="59531"/>
          <a:stretch/>
        </p:blipFill>
        <p:spPr>
          <a:xfrm>
            <a:off x="1650938" y="2095939"/>
            <a:ext cx="8606787" cy="3854122"/>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a:t>
            </a:r>
            <a:r>
              <a:rPr lang="it-IT" sz="3600" b="1" strike="noStrike" spc="-1">
                <a:solidFill>
                  <a:srgbClr val="000000"/>
                </a:solidFill>
                <a:latin typeface="Arial"/>
                <a:ea typeface="DejaVu Sans"/>
              </a:rPr>
              <a:t> </a:t>
            </a:r>
            <a:r>
              <a:rPr lang="it-IT" sz="3600" b="0" strike="noStrike" spc="-1">
                <a:solidFill>
                  <a:srgbClr val="000000"/>
                </a:solidFill>
                <a:latin typeface="Arial"/>
                <a:ea typeface="DejaVu Sans"/>
              </a:rPr>
              <a:t>View orders</a:t>
            </a:r>
            <a:endParaRPr lang="en-US" sz="3600" b="0" strike="noStrike" spc="-1">
              <a:latin typeface="Arial"/>
            </a:endParaRPr>
          </a:p>
        </p:txBody>
      </p:sp>
      <p:sp>
        <p:nvSpPr>
          <p:cNvPr id="209"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518F9F7-0E47-48FC-99A4-E3F110CF0B69}" type="slidenum">
              <a:rPr lang="it-IT" sz="1200" b="0" strike="noStrike" spc="-1">
                <a:solidFill>
                  <a:srgbClr val="8B8B8B"/>
                </a:solidFill>
                <a:latin typeface="Calibri"/>
                <a:ea typeface="DejaVu Sans"/>
              </a:rPr>
              <a:t>44</a:t>
            </a:fld>
            <a:endParaRPr lang="en-US" sz="1200" b="0" strike="noStrike" spc="-1">
              <a:latin typeface="Arial"/>
            </a:endParaRPr>
          </a:p>
        </p:txBody>
      </p:sp>
      <p:pic>
        <p:nvPicPr>
          <p:cNvPr id="3" name="Immagine 2">
            <a:extLst>
              <a:ext uri="{FF2B5EF4-FFF2-40B4-BE49-F238E27FC236}">
                <a16:creationId xmlns:a16="http://schemas.microsoft.com/office/drawing/2014/main" id="{343F91AF-034A-074D-9013-61C10F1ED952}"/>
              </a:ext>
            </a:extLst>
          </p:cNvPr>
          <p:cNvPicPr>
            <a:picLocks noChangeAspect="1"/>
          </p:cNvPicPr>
          <p:nvPr/>
        </p:nvPicPr>
        <p:blipFill rotWithShape="1">
          <a:blip r:embed="rId2">
            <a:extLst>
              <a:ext uri="{28A0092B-C50C-407E-A947-70E740481C1C}">
                <a14:useLocalDpi xmlns:a14="http://schemas.microsoft.com/office/drawing/2010/main" val="0"/>
              </a:ext>
            </a:extLst>
          </a:blip>
          <a:srcRect b="34836"/>
          <a:stretch/>
        </p:blipFill>
        <p:spPr>
          <a:xfrm>
            <a:off x="2358729" y="1374356"/>
            <a:ext cx="7662708" cy="4982164"/>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itolo 1_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a:t>
            </a:r>
            <a:r>
              <a:rPr lang="it-IT" sz="3600" b="1" strike="noStrike" spc="-1">
                <a:solidFill>
                  <a:srgbClr val="000000"/>
                </a:solidFill>
                <a:latin typeface="Arial"/>
                <a:ea typeface="DejaVu Sans"/>
              </a:rPr>
              <a:t> </a:t>
            </a:r>
            <a:r>
              <a:rPr lang="it-IT" sz="3600" b="0" strike="noStrike" spc="-1">
                <a:solidFill>
                  <a:srgbClr val="000000"/>
                </a:solidFill>
                <a:latin typeface="Arial"/>
                <a:ea typeface="DejaVu Sans"/>
              </a:rPr>
              <a:t>View orders</a:t>
            </a:r>
            <a:endParaRPr lang="en-US" sz="3600" b="0" strike="noStrike" spc="-1">
              <a:latin typeface="Arial"/>
            </a:endParaRPr>
          </a:p>
        </p:txBody>
      </p:sp>
      <p:sp>
        <p:nvSpPr>
          <p:cNvPr id="212" name="Segnaposto numero diapositiva 3_1"/>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E1F891B-84DD-4291-9F7B-CE3BC5CF91B4}" type="slidenum">
              <a:rPr lang="it-IT" sz="1200" b="0" strike="noStrike" spc="-1">
                <a:solidFill>
                  <a:srgbClr val="8B8B8B"/>
                </a:solidFill>
                <a:latin typeface="Calibri"/>
                <a:ea typeface="DejaVu Sans"/>
              </a:rPr>
              <a:t>45</a:t>
            </a:fld>
            <a:endParaRPr lang="en-US" sz="1200" b="0" strike="noStrike" spc="-1">
              <a:latin typeface="Arial"/>
            </a:endParaRPr>
          </a:p>
        </p:txBody>
      </p:sp>
      <p:pic>
        <p:nvPicPr>
          <p:cNvPr id="3" name="Immagine 2">
            <a:extLst>
              <a:ext uri="{FF2B5EF4-FFF2-40B4-BE49-F238E27FC236}">
                <a16:creationId xmlns:a16="http://schemas.microsoft.com/office/drawing/2014/main" id="{215B0723-8CC4-4347-904F-83BA9C23DF67}"/>
              </a:ext>
            </a:extLst>
          </p:cNvPr>
          <p:cNvPicPr>
            <a:picLocks noChangeAspect="1"/>
          </p:cNvPicPr>
          <p:nvPr/>
        </p:nvPicPr>
        <p:blipFill rotWithShape="1">
          <a:blip r:embed="rId2">
            <a:extLst>
              <a:ext uri="{28A0092B-C50C-407E-A947-70E740481C1C}">
                <a14:useLocalDpi xmlns:a14="http://schemas.microsoft.com/office/drawing/2010/main" val="0"/>
              </a:ext>
            </a:extLst>
          </a:blip>
          <a:srcRect t="65915"/>
          <a:stretch/>
        </p:blipFill>
        <p:spPr>
          <a:xfrm>
            <a:off x="898345" y="2234484"/>
            <a:ext cx="9827261" cy="3342068"/>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a:t>
            </a:r>
            <a:r>
              <a:rPr lang="it-IT" sz="3600" b="1" strike="noStrike" spc="-1">
                <a:solidFill>
                  <a:srgbClr val="000000"/>
                </a:solidFill>
                <a:latin typeface="Arial"/>
                <a:ea typeface="DejaVu Sans"/>
              </a:rPr>
              <a:t> </a:t>
            </a:r>
            <a:r>
              <a:rPr lang="it-IT" sz="3600" b="0" strike="noStrike" spc="-1">
                <a:solidFill>
                  <a:srgbClr val="000000"/>
                </a:solidFill>
                <a:latin typeface="Arial"/>
                <a:ea typeface="DejaVu Sans"/>
              </a:rPr>
              <a:t>Do logout</a:t>
            </a:r>
            <a:endParaRPr lang="en-US" sz="3600" b="0" strike="noStrike" spc="-1">
              <a:latin typeface="Arial"/>
            </a:endParaRPr>
          </a:p>
        </p:txBody>
      </p:sp>
      <p:sp>
        <p:nvSpPr>
          <p:cNvPr id="216"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4765ED7B-699A-43CF-B6AD-E7C6DE8311E9}" type="slidenum">
              <a:rPr lang="it-IT" sz="1200" b="0" strike="noStrike" spc="-1">
                <a:solidFill>
                  <a:srgbClr val="8B8B8B"/>
                </a:solidFill>
                <a:latin typeface="Calibri"/>
                <a:ea typeface="DejaVu Sans"/>
              </a:rPr>
              <a:t>46</a:t>
            </a:fld>
            <a:endParaRPr lang="en-US" sz="1200" b="0" strike="noStrike" spc="-1">
              <a:latin typeface="Arial"/>
            </a:endParaRPr>
          </a:p>
        </p:txBody>
      </p:sp>
      <p:pic>
        <p:nvPicPr>
          <p:cNvPr id="3" name="Immagine 2">
            <a:extLst>
              <a:ext uri="{FF2B5EF4-FFF2-40B4-BE49-F238E27FC236}">
                <a16:creationId xmlns:a16="http://schemas.microsoft.com/office/drawing/2014/main" id="{694927A9-EC92-E241-95CB-F0933A1BA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7667" y="1802467"/>
            <a:ext cx="6555346" cy="4370231"/>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itolo 1"/>
          <p:cNvSpPr/>
          <p:nvPr/>
        </p:nvSpPr>
        <p:spPr>
          <a:xfrm>
            <a:off x="0" y="2392920"/>
            <a:ext cx="6234120" cy="1035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90000"/>
              </a:lnSpc>
            </a:pPr>
            <a:r>
              <a:rPr lang="it-IT" sz="4400" b="1" strike="noStrike" spc="-1">
                <a:solidFill>
                  <a:srgbClr val="000000"/>
                </a:solidFill>
                <a:latin typeface="Arial"/>
                <a:ea typeface="DejaVu Sans"/>
              </a:rPr>
              <a:t>Progetto di TIW </a:t>
            </a:r>
            <a:endParaRPr lang="en-US" sz="4400" b="0" strike="noStrike" spc="-1">
              <a:latin typeface="Arial"/>
            </a:endParaRPr>
          </a:p>
        </p:txBody>
      </p:sp>
      <p:sp>
        <p:nvSpPr>
          <p:cNvPr id="219" name="Sottotitolo 2"/>
          <p:cNvSpPr/>
          <p:nvPr/>
        </p:nvSpPr>
        <p:spPr>
          <a:xfrm>
            <a:off x="0" y="3502800"/>
            <a:ext cx="6234120" cy="248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67500" lnSpcReduction="20000"/>
          </a:bodyPr>
          <a:lstStyle/>
          <a:p>
            <a:pPr algn="ctr">
              <a:lnSpc>
                <a:spcPct val="90000"/>
              </a:lnSpc>
              <a:spcBef>
                <a:spcPts val="1001"/>
              </a:spcBef>
              <a:tabLst>
                <a:tab pos="0" algn="l"/>
              </a:tabLst>
            </a:pPr>
            <a:r>
              <a:rPr lang="it-IT" sz="2800" b="0" strike="noStrike" spc="-1">
                <a:solidFill>
                  <a:srgbClr val="000000"/>
                </a:solidFill>
                <a:latin typeface="Arial"/>
                <a:ea typeface="Times New Roman"/>
              </a:rPr>
              <a:t>Carrello con più fornitori e ordine</a:t>
            </a:r>
            <a:endParaRPr lang="en-US" sz="2800" b="0" strike="noStrike" spc="-1">
              <a:latin typeface="Arial"/>
            </a:endParaRPr>
          </a:p>
          <a:p>
            <a:pPr algn="ctr">
              <a:lnSpc>
                <a:spcPct val="90000"/>
              </a:lnSpc>
              <a:spcBef>
                <a:spcPts val="1001"/>
              </a:spcBef>
              <a:tabLst>
                <a:tab pos="0" algn="l"/>
              </a:tabLst>
            </a:pPr>
            <a:endParaRPr lang="en-US" sz="2800" b="0" strike="noStrike" spc="-1">
              <a:latin typeface="Arial"/>
            </a:endParaRPr>
          </a:p>
          <a:p>
            <a:pPr algn="ctr">
              <a:lnSpc>
                <a:spcPct val="90000"/>
              </a:lnSpc>
              <a:spcBef>
                <a:spcPts val="1001"/>
              </a:spcBef>
              <a:tabLst>
                <a:tab pos="0" algn="l"/>
              </a:tabLst>
            </a:pPr>
            <a:r>
              <a:rPr lang="it-IT" sz="2100" b="0" strike="noStrike" spc="-1">
                <a:solidFill>
                  <a:srgbClr val="000000"/>
                </a:solidFill>
                <a:latin typeface="Arial"/>
                <a:ea typeface="Times New Roman"/>
              </a:rPr>
              <a:t>JAVASCRIPT</a:t>
            </a:r>
            <a:endParaRPr lang="en-US" sz="2100" b="0" strike="noStrike" spc="-1">
              <a:latin typeface="Arial"/>
            </a:endParaRPr>
          </a:p>
          <a:p>
            <a:pPr algn="ctr">
              <a:lnSpc>
                <a:spcPct val="90000"/>
              </a:lnSpc>
              <a:spcBef>
                <a:spcPts val="1001"/>
              </a:spcBef>
              <a:tabLst>
                <a:tab pos="0" algn="l"/>
              </a:tabLst>
            </a:pPr>
            <a:r>
              <a:rPr lang="it-IT" sz="2100" b="0" strike="noStrike" spc="-1">
                <a:solidFill>
                  <a:srgbClr val="000000"/>
                </a:solidFill>
                <a:latin typeface="Arial"/>
                <a:ea typeface="Times New Roman"/>
              </a:rPr>
              <a:t>2020/2021</a:t>
            </a:r>
            <a:endParaRPr lang="en-US" sz="2100" b="0" strike="noStrike" spc="-1">
              <a:latin typeface="Arial"/>
            </a:endParaRPr>
          </a:p>
          <a:p>
            <a:pPr algn="ctr">
              <a:lnSpc>
                <a:spcPct val="90000"/>
              </a:lnSpc>
              <a:spcBef>
                <a:spcPts val="1001"/>
              </a:spcBef>
              <a:tabLst>
                <a:tab pos="0" algn="l"/>
              </a:tabLst>
            </a:pPr>
            <a:endParaRPr lang="en-US" sz="2100" b="0" strike="noStrike" spc="-1">
              <a:latin typeface="Arial"/>
            </a:endParaRPr>
          </a:p>
          <a:p>
            <a:pPr algn="ctr">
              <a:lnSpc>
                <a:spcPct val="90000"/>
              </a:lnSpc>
              <a:spcBef>
                <a:spcPts val="1001"/>
              </a:spcBef>
              <a:tabLst>
                <a:tab pos="0" algn="l"/>
              </a:tabLst>
            </a:pPr>
            <a:r>
              <a:rPr lang="it-IT" sz="1600" b="0" strike="noStrike" spc="-1">
                <a:solidFill>
                  <a:srgbClr val="000000"/>
                </a:solidFill>
                <a:latin typeface="Arial"/>
                <a:ea typeface="Times New Roman"/>
              </a:rPr>
              <a:t>Gruppo 43:</a:t>
            </a:r>
            <a:endParaRPr lang="en-US" sz="1600" b="0" strike="noStrike" spc="-1">
              <a:latin typeface="Arial"/>
            </a:endParaRPr>
          </a:p>
          <a:p>
            <a:pPr algn="ctr">
              <a:lnSpc>
                <a:spcPct val="90000"/>
              </a:lnSpc>
              <a:spcBef>
                <a:spcPts val="1001"/>
              </a:spcBef>
              <a:tabLst>
                <a:tab pos="0" algn="l"/>
              </a:tabLst>
            </a:pPr>
            <a:r>
              <a:rPr lang="it-IT" sz="1600" b="0" i="1" strike="noStrike" spc="-1">
                <a:solidFill>
                  <a:srgbClr val="000000"/>
                </a:solidFill>
                <a:latin typeface="Arial"/>
                <a:ea typeface="Times New Roman"/>
              </a:rPr>
              <a:t>Martellozzo Sofia - 10623060 - 910488</a:t>
            </a:r>
            <a:endParaRPr lang="en-US" sz="1600" b="0" strike="noStrike" spc="-1">
              <a:latin typeface="Arial"/>
            </a:endParaRPr>
          </a:p>
          <a:p>
            <a:pPr algn="ctr">
              <a:lnSpc>
                <a:spcPct val="90000"/>
              </a:lnSpc>
              <a:spcBef>
                <a:spcPts val="1001"/>
              </a:spcBef>
              <a:tabLst>
                <a:tab pos="0" algn="l"/>
              </a:tabLst>
            </a:pPr>
            <a:r>
              <a:rPr lang="it-IT" sz="1600" b="0" i="1" strike="noStrike" spc="-1">
                <a:solidFill>
                  <a:srgbClr val="000000"/>
                </a:solidFill>
                <a:latin typeface="Arial"/>
                <a:ea typeface="Times New Roman"/>
              </a:rPr>
              <a:t>Mosconi Alberto - 10653349 - 910001</a:t>
            </a:r>
            <a:endParaRPr lang="en-US" sz="1600" b="0" strike="noStrike" spc="-1">
              <a:latin typeface="Arial"/>
            </a:endParaRPr>
          </a:p>
          <a:p>
            <a:pPr algn="ctr">
              <a:lnSpc>
                <a:spcPct val="90000"/>
              </a:lnSpc>
              <a:spcBef>
                <a:spcPts val="1001"/>
              </a:spcBef>
              <a:tabLst>
                <a:tab pos="0" algn="l"/>
              </a:tabLst>
            </a:pPr>
            <a:r>
              <a:rPr lang="it-IT" sz="1600" b="0" i="1" strike="noStrike" spc="-1">
                <a:solidFill>
                  <a:srgbClr val="000000"/>
                </a:solidFill>
                <a:latin typeface="Arial"/>
                <a:ea typeface="Times New Roman"/>
              </a:rPr>
              <a:t>Musumeci Margherita - 10600069 - 907435</a:t>
            </a:r>
            <a:endParaRPr lang="en-US" sz="1600" b="0" strike="noStrike" spc="-1">
              <a:latin typeface="Arial"/>
            </a:endParaRPr>
          </a:p>
        </p:txBody>
      </p:sp>
      <p:sp>
        <p:nvSpPr>
          <p:cNvPr id="221"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5381072-C94D-44F7-B8A7-54D4E96FF7E7}" type="slidenum">
              <a:rPr lang="it-IT" sz="1200" b="0" strike="noStrike" spc="-1">
                <a:solidFill>
                  <a:srgbClr val="8B8B8B"/>
                </a:solidFill>
                <a:latin typeface="Calibri"/>
                <a:ea typeface="DejaVu Sans"/>
              </a:rPr>
              <a:t>47</a:t>
            </a:fld>
            <a:endParaRPr lang="en-US" sz="1200" b="0" strike="noStrike" spc="-1">
              <a:latin typeface="Arial"/>
            </a:endParaRPr>
          </a:p>
        </p:txBody>
      </p:sp>
      <p:pic>
        <p:nvPicPr>
          <p:cNvPr id="3" name="Immagine 2">
            <a:extLst>
              <a:ext uri="{FF2B5EF4-FFF2-40B4-BE49-F238E27FC236}">
                <a16:creationId xmlns:a16="http://schemas.microsoft.com/office/drawing/2014/main" id="{BE6EB131-8807-A441-8FF5-53BE05A44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860" y="397120"/>
            <a:ext cx="4724400" cy="2235200"/>
          </a:xfrm>
          <a:prstGeom prst="rect">
            <a:avLst/>
          </a:prstGeom>
        </p:spPr>
      </p:pic>
      <p:pic>
        <p:nvPicPr>
          <p:cNvPr id="5" name="Immagine 4">
            <a:extLst>
              <a:ext uri="{FF2B5EF4-FFF2-40B4-BE49-F238E27FC236}">
                <a16:creationId xmlns:a16="http://schemas.microsoft.com/office/drawing/2014/main" id="{5AEE37B7-ED9D-3D44-95B7-E8B9BF494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4120" y="0"/>
            <a:ext cx="5964436" cy="68580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Specifiche</a:t>
            </a:r>
            <a:r>
              <a:rPr lang="it-IT" sz="3200" b="1" strike="noStrike" spc="-1">
                <a:solidFill>
                  <a:srgbClr val="000000"/>
                </a:solidFill>
                <a:latin typeface="Arial"/>
                <a:ea typeface="DejaVu Sans"/>
              </a:rPr>
              <a:t> del progetto - </a:t>
            </a:r>
            <a:r>
              <a:rPr lang="it-IT" sz="3200" b="0" strike="noStrike" spc="-1">
                <a:solidFill>
                  <a:srgbClr val="000000"/>
                </a:solidFill>
                <a:latin typeface="Arial"/>
                <a:ea typeface="DejaVu Sans"/>
              </a:rPr>
              <a:t>Versione con JavaScript</a:t>
            </a:r>
            <a:endParaRPr lang="en-US" sz="3200" b="0" strike="noStrike" spc="-1">
              <a:latin typeface="Arial"/>
            </a:endParaRPr>
          </a:p>
        </p:txBody>
      </p:sp>
      <p:sp>
        <p:nvSpPr>
          <p:cNvPr id="223" name="Segnaposto contenuto 2"/>
          <p:cNvSpPr/>
          <p:nvPr/>
        </p:nvSpPr>
        <p:spPr>
          <a:xfrm>
            <a:off x="838080" y="1825560"/>
            <a:ext cx="10514520" cy="4666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gn="just">
              <a:lnSpc>
                <a:spcPct val="115000"/>
              </a:lnSpc>
              <a:spcBef>
                <a:spcPts val="1001"/>
              </a:spcBef>
              <a:spcAft>
                <a:spcPts val="1001"/>
              </a:spcAft>
              <a:tabLst>
                <a:tab pos="0" algn="l"/>
              </a:tabLst>
            </a:pPr>
            <a:r>
              <a:rPr lang="it-IT" sz="1800" b="0" strike="noStrike" spc="-1">
                <a:solidFill>
                  <a:srgbClr val="000000"/>
                </a:solidFill>
                <a:latin typeface="Arial"/>
                <a:ea typeface="Times New Roman"/>
              </a:rPr>
              <a:t>Si realizzi un’applicazione client server web che modifica le specifiche precedenti come segue:</a:t>
            </a:r>
            <a:endParaRPr lang="en-US" sz="1800" b="0" strike="noStrike" spc="-1">
              <a:latin typeface="Arial"/>
            </a:endParaRPr>
          </a:p>
          <a:p>
            <a:pPr marL="343080" indent="-342000" algn="just">
              <a:lnSpc>
                <a:spcPct val="115000"/>
              </a:lnSpc>
              <a:spcBef>
                <a:spcPts val="1001"/>
              </a:spcBef>
              <a:spcAft>
                <a:spcPts val="1001"/>
              </a:spcAft>
              <a:buClr>
                <a:srgbClr val="000000"/>
              </a:buClr>
              <a:buFont typeface="Symbol"/>
              <a:buChar char=""/>
              <a:tabLst>
                <a:tab pos="457200" algn="l"/>
              </a:tabLst>
            </a:pPr>
            <a:r>
              <a:rPr lang="it-IT" sz="1800" b="0" strike="noStrike" spc="-1">
                <a:solidFill>
                  <a:srgbClr val="000000"/>
                </a:solidFill>
                <a:latin typeface="Arial"/>
                <a:ea typeface="Times New Roman"/>
              </a:rPr>
              <a:t>Dopo il login dell’utente, l’intera applicazione è realizzata con un’unica pagina.</a:t>
            </a:r>
            <a:endParaRPr lang="en-US" sz="1800" b="0" strike="noStrike" spc="-1">
              <a:latin typeface="Arial"/>
            </a:endParaRPr>
          </a:p>
          <a:p>
            <a:pPr marL="343080" indent="-342000" algn="just">
              <a:lnSpc>
                <a:spcPct val="115000"/>
              </a:lnSpc>
              <a:spcBef>
                <a:spcPts val="1001"/>
              </a:spcBef>
              <a:spcAft>
                <a:spcPts val="1001"/>
              </a:spcAft>
              <a:buClr>
                <a:srgbClr val="000000"/>
              </a:buClr>
              <a:buFont typeface="Symbol"/>
              <a:buChar char=""/>
              <a:tabLst>
                <a:tab pos="457200" algn="l"/>
              </a:tabLst>
            </a:pPr>
            <a:r>
              <a:rPr lang="it-IT" sz="1800" b="0" strike="noStrike" spc="-1">
                <a:solidFill>
                  <a:srgbClr val="000000"/>
                </a:solidFill>
                <a:latin typeface="Arial"/>
                <a:ea typeface="Times New Roman"/>
              </a:rPr>
              <a:t>Ogni interazione dell’utente è gestita senza ricaricare </a:t>
            </a:r>
            <a:r>
              <a:rPr lang="it-IT" sz="1800" b="0" u="sng" strike="noStrike" spc="-1">
                <a:solidFill>
                  <a:srgbClr val="000000"/>
                </a:solidFill>
                <a:uFillTx/>
                <a:latin typeface="Arial"/>
                <a:ea typeface="Times New Roman"/>
              </a:rPr>
              <a:t>completamente</a:t>
            </a:r>
            <a:r>
              <a:rPr lang="it-IT" sz="1800" b="0" strike="noStrike" spc="-1">
                <a:solidFill>
                  <a:srgbClr val="000000"/>
                </a:solidFill>
                <a:latin typeface="Arial"/>
                <a:ea typeface="Times New Roman"/>
              </a:rPr>
              <a:t> la pagina, ma produce l’invocazione asincrona del server e l’eventuale modifica del contenuto da aggiornare a seguito dell’evento.</a:t>
            </a:r>
            <a:endParaRPr lang="en-US" sz="1800" b="0" strike="noStrike" spc="-1">
              <a:latin typeface="Arial"/>
            </a:endParaRPr>
          </a:p>
          <a:p>
            <a:pPr marL="343080" indent="-342000" algn="just">
              <a:lnSpc>
                <a:spcPct val="115000"/>
              </a:lnSpc>
              <a:spcBef>
                <a:spcPts val="1001"/>
              </a:spcBef>
              <a:spcAft>
                <a:spcPts val="1001"/>
              </a:spcAft>
              <a:buClr>
                <a:srgbClr val="000000"/>
              </a:buClr>
              <a:buFont typeface="Symbol"/>
              <a:buChar char=""/>
              <a:tabLst>
                <a:tab pos="457200" algn="l"/>
              </a:tabLst>
            </a:pPr>
            <a:r>
              <a:rPr lang="it-IT" sz="1800" b="0" strike="noStrike" spc="-1">
                <a:solidFill>
                  <a:srgbClr val="000000"/>
                </a:solidFill>
                <a:latin typeface="Arial"/>
                <a:ea typeface="Times New Roman"/>
              </a:rPr>
              <a:t>L’applicazione memorizza il contenuto del carrello a lato client.</a:t>
            </a:r>
            <a:endParaRPr lang="en-US" sz="1800" b="0" strike="noStrike" spc="-1">
              <a:latin typeface="Arial"/>
            </a:endParaRPr>
          </a:p>
          <a:p>
            <a:pPr marL="343080" indent="-342000" algn="just">
              <a:lnSpc>
                <a:spcPct val="115000"/>
              </a:lnSpc>
              <a:spcBef>
                <a:spcPts val="1001"/>
              </a:spcBef>
              <a:spcAft>
                <a:spcPts val="1001"/>
              </a:spcAft>
              <a:buClr>
                <a:srgbClr val="000000"/>
              </a:buClr>
              <a:buFont typeface="Symbol"/>
              <a:buChar char=""/>
              <a:tabLst>
                <a:tab pos="457200" algn="l"/>
              </a:tabLst>
            </a:pPr>
            <a:r>
              <a:rPr lang="it-IT" sz="1800" b="0" strike="noStrike" spc="-1">
                <a:solidFill>
                  <a:srgbClr val="000000"/>
                </a:solidFill>
                <a:latin typeface="Arial"/>
                <a:ea typeface="Times New Roman"/>
              </a:rPr>
              <a:t>Nella pagina RISULTATI l’elenco dettagliato degli articoli già nel carrello da parte di un fornitore compare mediante una finestra sovrapposta quando si passa con il mouse sopra il numero che indica quanti articoli del medesimo fornitore sono già nel carrello.</a:t>
            </a:r>
            <a:endParaRPr lang="en-US" sz="1800" b="0" strike="noStrike" spc="-1">
              <a:latin typeface="Arial"/>
            </a:endParaRPr>
          </a:p>
        </p:txBody>
      </p:sp>
      <p:sp>
        <p:nvSpPr>
          <p:cNvPr id="224"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2A85D4F1-7D8E-4ABB-A664-EFC292CC0071}" type="slidenum">
              <a:rPr lang="it-IT" sz="1200" b="0" strike="noStrike" spc="-1">
                <a:solidFill>
                  <a:srgbClr val="8B8B8B"/>
                </a:solidFill>
                <a:latin typeface="Calibri"/>
                <a:ea typeface="DejaVu Sans"/>
              </a:rPr>
              <a:t>48</a:t>
            </a:fld>
            <a:endParaRPr lang="en-US" sz="1200" b="0" strike="noStrike" spc="-1">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Strumenti</a:t>
            </a:r>
            <a:r>
              <a:rPr lang="it-IT" sz="4000" b="0" strike="noStrike" spc="-1">
                <a:solidFill>
                  <a:srgbClr val="000000"/>
                </a:solidFill>
                <a:latin typeface="Arial"/>
                <a:ea typeface="DejaVu Sans"/>
              </a:rPr>
              <a:t> </a:t>
            </a:r>
            <a:r>
              <a:rPr lang="it-IT" sz="3600" b="1" strike="noStrike" spc="-1">
                <a:solidFill>
                  <a:srgbClr val="000000"/>
                </a:solidFill>
                <a:latin typeface="Arial"/>
                <a:ea typeface="DejaVu Sans"/>
              </a:rPr>
              <a:t>utilizzati</a:t>
            </a:r>
            <a:endParaRPr lang="en-US" sz="3600" b="0" strike="noStrike" spc="-1">
              <a:latin typeface="Arial"/>
            </a:endParaRPr>
          </a:p>
        </p:txBody>
      </p:sp>
      <p:sp>
        <p:nvSpPr>
          <p:cNvPr id="226"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520">
              <a:lnSpc>
                <a:spcPct val="90000"/>
              </a:lnSpc>
              <a:spcBef>
                <a:spcPts val="1001"/>
              </a:spcBef>
              <a:buClr>
                <a:srgbClr val="000000"/>
              </a:buClr>
              <a:buFont typeface="Arial"/>
              <a:buChar char="•"/>
            </a:pPr>
            <a:r>
              <a:rPr lang="it-IT" sz="2800" b="0" strike="noStrike" spc="-1">
                <a:solidFill>
                  <a:srgbClr val="000000"/>
                </a:solidFill>
                <a:latin typeface="Arial"/>
                <a:ea typeface="DejaVu Sans"/>
              </a:rPr>
              <a:t>Java: jdk-15.03</a:t>
            </a:r>
            <a:endParaRPr lang="en-US" sz="2800" b="0" strike="noStrike" spc="-1">
              <a:latin typeface="Arial"/>
            </a:endParaRPr>
          </a:p>
          <a:p>
            <a:pPr marL="228600" indent="-227520">
              <a:lnSpc>
                <a:spcPct val="90000"/>
              </a:lnSpc>
              <a:spcBef>
                <a:spcPts val="1001"/>
              </a:spcBef>
              <a:buClr>
                <a:srgbClr val="000000"/>
              </a:buClr>
              <a:buFont typeface="Arial"/>
              <a:buChar char="•"/>
            </a:pPr>
            <a:r>
              <a:rPr lang="it-IT" sz="2800" b="0" strike="noStrike" spc="-1">
                <a:solidFill>
                  <a:srgbClr val="000000"/>
                </a:solidFill>
                <a:latin typeface="Arial"/>
                <a:ea typeface="DejaVu Sans"/>
              </a:rPr>
              <a:t>Server: Tomcat 9 </a:t>
            </a:r>
            <a:endParaRPr lang="en-US" sz="2800" b="0" strike="noStrike" spc="-1">
              <a:latin typeface="Arial"/>
            </a:endParaRPr>
          </a:p>
          <a:p>
            <a:pPr marL="228600" indent="-227520">
              <a:lnSpc>
                <a:spcPct val="90000"/>
              </a:lnSpc>
              <a:spcBef>
                <a:spcPts val="1001"/>
              </a:spcBef>
              <a:buClr>
                <a:srgbClr val="000000"/>
              </a:buClr>
              <a:buFont typeface="Arial"/>
              <a:buChar char="•"/>
            </a:pPr>
            <a:r>
              <a:rPr lang="it-IT" sz="2800" b="0" strike="noStrike" spc="-1">
                <a:solidFill>
                  <a:srgbClr val="000000"/>
                </a:solidFill>
                <a:latin typeface="Arial"/>
                <a:ea typeface="DejaVu Sans"/>
              </a:rPr>
              <a:t>Database: MySQL</a:t>
            </a:r>
            <a:endParaRPr lang="en-US" sz="2800" b="0" strike="noStrike" spc="-1">
              <a:latin typeface="Arial"/>
            </a:endParaRPr>
          </a:p>
          <a:p>
            <a:pPr marL="228600" indent="-227520">
              <a:lnSpc>
                <a:spcPct val="90000"/>
              </a:lnSpc>
              <a:spcBef>
                <a:spcPts val="1001"/>
              </a:spcBef>
              <a:buClr>
                <a:srgbClr val="000000"/>
              </a:buClr>
              <a:buFont typeface="Arial"/>
              <a:buChar char="•"/>
            </a:pPr>
            <a:r>
              <a:rPr lang="it-IT" sz="2800" b="0" strike="noStrike" spc="-1">
                <a:solidFill>
                  <a:srgbClr val="000000"/>
                </a:solidFill>
                <a:latin typeface="Arial"/>
                <a:ea typeface="DejaVu Sans"/>
              </a:rPr>
              <a:t>Librerie gestione json: GSON</a:t>
            </a:r>
            <a:endParaRPr lang="en-US" sz="2800" b="0" strike="noStrike" spc="-1">
              <a:latin typeface="Arial"/>
            </a:endParaRPr>
          </a:p>
          <a:p>
            <a:pPr>
              <a:lnSpc>
                <a:spcPct val="90000"/>
              </a:lnSpc>
              <a:spcBef>
                <a:spcPts val="1001"/>
              </a:spcBef>
              <a:tabLst>
                <a:tab pos="0" algn="l"/>
              </a:tabLst>
            </a:pPr>
            <a:endParaRPr lang="en-US" sz="2800" b="0" strike="noStrike" spc="-1">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ea typeface="DejaVu Sans"/>
              </a:rPr>
              <a:t>Client Side: JavaScript</a:t>
            </a:r>
            <a:endParaRPr lang="en-US" sz="2800" b="0" strike="noStrike" spc="-1">
              <a:latin typeface="Arial"/>
            </a:endParaRPr>
          </a:p>
        </p:txBody>
      </p:sp>
      <p:sp>
        <p:nvSpPr>
          <p:cNvPr id="227"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7B3AD85-E452-4544-8986-2E1BFED2B722}" type="slidenum">
              <a:rPr lang="it-IT" sz="1200" b="0" strike="noStrike" spc="-1">
                <a:solidFill>
                  <a:srgbClr val="8B8B8B"/>
                </a:solidFill>
                <a:latin typeface="Calibri"/>
                <a:ea typeface="DejaVu Sans"/>
              </a:rPr>
              <a:t>49</a:t>
            </a:fld>
            <a:endParaRPr lang="en-US" sz="12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Specifiche del progetto - </a:t>
            </a:r>
            <a:r>
              <a:rPr lang="it-IT" sz="3600" b="0" strike="noStrike" spc="-1">
                <a:solidFill>
                  <a:srgbClr val="000000"/>
                </a:solidFill>
                <a:latin typeface="Arial"/>
                <a:ea typeface="DejaVu Sans"/>
              </a:rPr>
              <a:t>Versione HTML pura</a:t>
            </a:r>
            <a:endParaRPr lang="en-US" sz="3600" b="0" strike="noStrike" spc="-1">
              <a:latin typeface="Arial"/>
            </a:endParaRPr>
          </a:p>
        </p:txBody>
      </p:sp>
      <p:sp>
        <p:nvSpPr>
          <p:cNvPr id="91" name="Segnaposto contenuto 2"/>
          <p:cNvSpPr/>
          <p:nvPr/>
        </p:nvSpPr>
        <p:spPr>
          <a:xfrm>
            <a:off x="838080" y="1825560"/>
            <a:ext cx="10514520" cy="4666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gn="just">
              <a:lnSpc>
                <a:spcPct val="90000"/>
              </a:lnSpc>
              <a:spcAft>
                <a:spcPts val="1001"/>
              </a:spcAft>
              <a:tabLst>
                <a:tab pos="0" algn="l"/>
              </a:tabLst>
            </a:pPr>
            <a:r>
              <a:rPr lang="it-IT" sz="2000" b="0" strike="noStrike" spc="-1">
                <a:solidFill>
                  <a:srgbClr val="000000"/>
                </a:solidFill>
                <a:latin typeface="Arial"/>
                <a:ea typeface="DejaVu Sans"/>
              </a:rPr>
              <a:t>L’inserimento nel carrello di una quantità maggiore di zero di articoli comporta l’aggiornamento del contenuto del  carrello e la visualizzazione della pagina CARRELLO. Questa mostra gli articoli inseriti, raggruppati per fornitore. Per ogni fornitore nel carrello si vedono la lista degli articoli, il prezzo totale degli articoli e il prezzo della spedizione calcolato in base alla politica del fornitore. </a:t>
            </a:r>
            <a:endParaRPr lang="en-US" sz="2000" b="0" strike="noStrike" spc="-1">
              <a:latin typeface="Arial"/>
            </a:endParaRPr>
          </a:p>
          <a:p>
            <a:pPr algn="just">
              <a:lnSpc>
                <a:spcPct val="90000"/>
              </a:lnSpc>
              <a:spcAft>
                <a:spcPts val="1001"/>
              </a:spcAft>
              <a:tabLst>
                <a:tab pos="0" algn="l"/>
              </a:tabLst>
            </a:pPr>
            <a:r>
              <a:rPr lang="it-IT" sz="2000" b="0" strike="noStrike" spc="-1">
                <a:solidFill>
                  <a:srgbClr val="000000"/>
                </a:solidFill>
                <a:latin typeface="Arial"/>
                <a:ea typeface="DejaVu Sans"/>
              </a:rPr>
              <a:t>Per ogni fornitore  compare un bottone ORDINA. Premere il bottone comporta l’eliminazione degli articoli del fornitore dal carrello e la creazione di un ordine corrispondente. Un ordine ha un codice, il nome del fornitore, l’elenco degli articoli, un valore totale composto dalla somma del valore degli articoli e delle spese di spedizione, una data di spedizione e l’indirizzo di spedizione dell’utente. I valori degli attributi di un ordine sono memorizzati esplicitamente nella base di dati indipendentemente dai dati del carrello. </a:t>
            </a:r>
            <a:endParaRPr lang="en-US" sz="2000" b="0" strike="noStrike" spc="-1">
              <a:latin typeface="Arial"/>
            </a:endParaRPr>
          </a:p>
          <a:p>
            <a:pPr algn="just">
              <a:lnSpc>
                <a:spcPct val="90000"/>
              </a:lnSpc>
              <a:spcAft>
                <a:spcPts val="1001"/>
              </a:spcAft>
              <a:tabLst>
                <a:tab pos="0" algn="l"/>
              </a:tabLst>
            </a:pPr>
            <a:r>
              <a:rPr lang="it-IT" sz="2000" b="0" strike="noStrike" spc="-1">
                <a:solidFill>
                  <a:srgbClr val="000000"/>
                </a:solidFill>
                <a:latin typeface="Arial"/>
                <a:ea typeface="DejaVu Sans"/>
              </a:rPr>
              <a:t>In ogni momento l’utente può accedere tramite il menu alla pagina HOME, ORDINI e CARRELLO. La pagina ORDINI mostra l’elenco ordinato per data decrescente degli ordini con tutti i dati associati.</a:t>
            </a:r>
            <a:endParaRPr lang="en-US" sz="2000" b="0" strike="noStrike" spc="-1">
              <a:latin typeface="Arial"/>
            </a:endParaRPr>
          </a:p>
          <a:p>
            <a:pPr algn="just">
              <a:lnSpc>
                <a:spcPct val="90000"/>
              </a:lnSpc>
              <a:spcAft>
                <a:spcPts val="1001"/>
              </a:spcAft>
              <a:tabLst>
                <a:tab pos="0" algn="l"/>
              </a:tabLst>
            </a:pPr>
            <a:r>
              <a:rPr lang="it-IT" sz="2000" b="0" strike="noStrike" spc="-1">
                <a:solidFill>
                  <a:srgbClr val="000000"/>
                </a:solidFill>
                <a:latin typeface="Arial"/>
                <a:ea typeface="DejaVu Sans"/>
              </a:rPr>
              <a:t>L’applicazione NON salva il carrello nella base di dati ma solo gli ordini.</a:t>
            </a:r>
            <a:endParaRPr lang="en-US" sz="2000" b="0" strike="noStrike" spc="-1">
              <a:latin typeface="Arial"/>
            </a:endParaRPr>
          </a:p>
        </p:txBody>
      </p:sp>
      <p:sp>
        <p:nvSpPr>
          <p:cNvPr id="92"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8B8D743A-C33B-43D0-8CFB-270A17A8FBFA}" type="slidenum">
              <a:rPr lang="it-IT" sz="1200" b="0" strike="noStrike" spc="-1">
                <a:solidFill>
                  <a:srgbClr val="8B8B8B"/>
                </a:solidFill>
                <a:latin typeface="Calibri"/>
                <a:ea typeface="DejaVu Sans"/>
              </a:rPr>
              <a:t>5</a:t>
            </a:fld>
            <a:endParaRPr lang="en-US" sz="1200" b="0" strike="noStrike" spc="-1">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Scelte implementative </a:t>
            </a:r>
            <a:r>
              <a:rPr lang="it-IT" sz="3600" b="0" strike="noStrike" spc="-1">
                <a:solidFill>
                  <a:srgbClr val="000000"/>
                </a:solidFill>
                <a:latin typeface="Arial"/>
                <a:ea typeface="DejaVu Sans"/>
              </a:rPr>
              <a:t>– gestione degli errori</a:t>
            </a:r>
            <a:endParaRPr lang="en-US" sz="3600" b="0" strike="noStrike" spc="-1">
              <a:latin typeface="Arial"/>
            </a:endParaRPr>
          </a:p>
        </p:txBody>
      </p:sp>
      <p:sp>
        <p:nvSpPr>
          <p:cNvPr id="229"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2800" b="0" strike="noStrike" spc="-1" dirty="0">
                <a:solidFill>
                  <a:srgbClr val="000000"/>
                </a:solidFill>
                <a:ea typeface="DejaVu Sans"/>
              </a:rPr>
              <a:t>Le eccezioni generate da </a:t>
            </a:r>
            <a:r>
              <a:rPr lang="it-IT" sz="2800" b="0" strike="noStrike" spc="-1" dirty="0" err="1">
                <a:solidFill>
                  <a:srgbClr val="000000"/>
                </a:solidFill>
                <a:ea typeface="DejaVu Sans"/>
              </a:rPr>
              <a:t>query</a:t>
            </a:r>
            <a:r>
              <a:rPr lang="it-IT" sz="2800" b="0" strike="noStrike" spc="-1" dirty="0">
                <a:solidFill>
                  <a:srgbClr val="000000"/>
                </a:solidFill>
                <a:ea typeface="DejaVu Sans"/>
              </a:rPr>
              <a:t> al database sono intercettate dai DAO e convertite in </a:t>
            </a:r>
            <a:r>
              <a:rPr lang="it-IT" sz="2800" b="0" strike="noStrike" spc="-1" dirty="0" err="1">
                <a:solidFill>
                  <a:srgbClr val="000000"/>
                </a:solidFill>
                <a:ea typeface="DejaVu Sans"/>
              </a:rPr>
              <a:t>DatabaseException</a:t>
            </a:r>
            <a:r>
              <a:rPr lang="it-IT" sz="2800" b="0" strike="noStrike" spc="-1" dirty="0">
                <a:solidFill>
                  <a:srgbClr val="000000"/>
                </a:solidFill>
                <a:ea typeface="DejaVu Sans"/>
              </a:rPr>
              <a:t>, che vengono catturate dalla </a:t>
            </a:r>
            <a:r>
              <a:rPr lang="it-IT" sz="2800" b="0" strike="noStrike" spc="-1" dirty="0" err="1">
                <a:solidFill>
                  <a:srgbClr val="000000"/>
                </a:solidFill>
                <a:ea typeface="DejaVu Sans"/>
              </a:rPr>
              <a:t>servlet</a:t>
            </a:r>
            <a:r>
              <a:rPr lang="it-IT" sz="2800" b="0" strike="noStrike" spc="-1" dirty="0">
                <a:solidFill>
                  <a:srgbClr val="000000"/>
                </a:solidFill>
                <a:ea typeface="DejaVu Sans"/>
              </a:rPr>
              <a:t> chiamante. Gli errori rappresentati da queste, insieme al resto delle eccezioni, vengono gestiti rispondendo al Client con il codice di errore corrispondente e un messaggio descrittivo.</a:t>
            </a:r>
            <a:endParaRPr lang="en-US" sz="2800" b="0" strike="noStrike" spc="-1" dirty="0"/>
          </a:p>
        </p:txBody>
      </p:sp>
      <p:sp>
        <p:nvSpPr>
          <p:cNvPr id="230"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0581900-AC0F-40CA-9475-4330F05D518B}" type="slidenum">
              <a:rPr lang="it-IT" sz="1200" b="0" strike="noStrike" spc="-1">
                <a:solidFill>
                  <a:srgbClr val="8B8B8B"/>
                </a:solidFill>
                <a:latin typeface="Calibri"/>
                <a:ea typeface="DejaVu Sans"/>
              </a:rPr>
              <a:t>50</a:t>
            </a:fld>
            <a:endParaRPr lang="en-US" sz="1200" b="0" strike="noStrike" spc="-1">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Scelte implementative </a:t>
            </a:r>
            <a:r>
              <a:rPr lang="it-IT" sz="3600" b="0" strike="noStrike" spc="-1">
                <a:solidFill>
                  <a:srgbClr val="000000"/>
                </a:solidFill>
                <a:latin typeface="Arial"/>
                <a:ea typeface="DejaVu Sans"/>
              </a:rPr>
              <a:t>– gestione degli errori</a:t>
            </a:r>
            <a:endParaRPr lang="en-US" sz="3600" b="0" strike="noStrike" spc="-1">
              <a:latin typeface="Arial"/>
            </a:endParaRPr>
          </a:p>
        </p:txBody>
      </p:sp>
      <p:sp>
        <p:nvSpPr>
          <p:cNvPr id="232"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2800" b="0" strike="noStrike" spc="-1">
                <a:solidFill>
                  <a:srgbClr val="000000"/>
                </a:solidFill>
                <a:latin typeface="Arial"/>
                <a:ea typeface="DejaVu Sans"/>
              </a:rPr>
              <a:t>Il client si occupa di notificare all’utente l’errore ricostruendo la pagina e inserendo nell’apposito spazio (errorContainer) il messaggio ricevuto dal server.</a:t>
            </a:r>
            <a:endParaRPr lang="en-US" sz="2800" b="0" strike="noStrike" spc="-1">
              <a:latin typeface="Arial"/>
            </a:endParaRPr>
          </a:p>
        </p:txBody>
      </p:sp>
      <p:sp>
        <p:nvSpPr>
          <p:cNvPr id="233"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BD71A25-2E42-4FC9-BA02-66826EE2CF2A}" type="slidenum">
              <a:rPr lang="it-IT" sz="1200" b="0" strike="noStrike" spc="-1">
                <a:solidFill>
                  <a:srgbClr val="8B8B8B"/>
                </a:solidFill>
                <a:latin typeface="Calibri"/>
                <a:ea typeface="DejaVu Sans"/>
              </a:rPr>
              <a:t>51</a:t>
            </a:fld>
            <a:endParaRPr lang="en-US" sz="1200" b="0" strike="noStrike" spc="-1">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Scelte implementative </a:t>
            </a:r>
            <a:r>
              <a:rPr lang="it-IT" sz="3600" b="0" strike="noStrike" spc="-1">
                <a:solidFill>
                  <a:srgbClr val="000000"/>
                </a:solidFill>
                <a:latin typeface="Arial"/>
                <a:ea typeface="DejaVu Sans"/>
              </a:rPr>
              <a:t>– filtri</a:t>
            </a:r>
            <a:endParaRPr lang="en-US" sz="3600" b="0" strike="noStrike" spc="-1">
              <a:latin typeface="Arial"/>
            </a:endParaRPr>
          </a:p>
        </p:txBody>
      </p:sp>
      <p:sp>
        <p:nvSpPr>
          <p:cNvPr id="235"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2800" b="0" strike="noStrike" spc="-1" dirty="0">
                <a:solidFill>
                  <a:srgbClr val="000000"/>
                </a:solidFill>
                <a:latin typeface="Arial"/>
                <a:ea typeface="DejaVu Sans"/>
              </a:rPr>
              <a:t>Si è deciso di implementare un filtro per evitare la ripetizione di vari controlli all’interno delle </a:t>
            </a:r>
            <a:r>
              <a:rPr lang="it-IT" sz="2800" b="0" strike="noStrike" spc="-1" dirty="0" err="1">
                <a:solidFill>
                  <a:srgbClr val="000000"/>
                </a:solidFill>
                <a:latin typeface="Arial"/>
                <a:ea typeface="DejaVu Sans"/>
              </a:rPr>
              <a:t>servlet</a:t>
            </a:r>
            <a:r>
              <a:rPr lang="it-IT" sz="2800" b="0" strike="noStrike" spc="-1" dirty="0">
                <a:solidFill>
                  <a:srgbClr val="000000"/>
                </a:solidFill>
                <a:latin typeface="Arial"/>
                <a:ea typeface="DejaVu Sans"/>
              </a:rPr>
              <a:t>.</a:t>
            </a:r>
            <a:endParaRPr lang="en-US" sz="2800" b="0" strike="noStrike" spc="-1" dirty="0">
              <a:latin typeface="Arial"/>
            </a:endParaRPr>
          </a:p>
          <a:p>
            <a:pPr>
              <a:lnSpc>
                <a:spcPct val="90000"/>
              </a:lnSpc>
              <a:spcBef>
                <a:spcPts val="1001"/>
              </a:spcBef>
              <a:tabLst>
                <a:tab pos="0" algn="l"/>
              </a:tabLst>
            </a:pPr>
            <a:r>
              <a:rPr lang="it-IT" sz="2800" b="0" strike="noStrike" spc="-1" dirty="0">
                <a:solidFill>
                  <a:srgbClr val="000000"/>
                </a:solidFill>
                <a:latin typeface="Arial"/>
                <a:ea typeface="DejaVu Sans"/>
              </a:rPr>
              <a:t>I controlli effettuati sono i seguenti:</a:t>
            </a:r>
            <a:endParaRPr lang="en-US" sz="2800" b="0" strike="noStrike" spc="-1" dirty="0">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dirty="0">
                <a:solidFill>
                  <a:srgbClr val="000000"/>
                </a:solidFill>
                <a:latin typeface="Arial"/>
                <a:ea typeface="DejaVu Sans"/>
              </a:rPr>
              <a:t>Un utente non loggato che cerca di accedere a una pagina che richiede l’autenticazione </a:t>
            </a:r>
            <a:r>
              <a:rPr lang="it-IT" sz="2800" spc="-1" dirty="0">
                <a:solidFill>
                  <a:srgbClr val="000000"/>
                </a:solidFill>
                <a:latin typeface="Arial"/>
                <a:ea typeface="DejaVu Sans"/>
              </a:rPr>
              <a:t>viene rimandato alla pagina di login.</a:t>
            </a:r>
            <a:endParaRPr lang="en-US" sz="2800" b="0" strike="noStrike" spc="-1" dirty="0">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dirty="0">
                <a:solidFill>
                  <a:srgbClr val="000000"/>
                </a:solidFill>
                <a:latin typeface="Arial"/>
                <a:ea typeface="DejaVu Sans"/>
              </a:rPr>
              <a:t>Un utente che tenta di accedere a un </a:t>
            </a:r>
            <a:r>
              <a:rPr lang="it-IT" sz="2800" b="0" strike="noStrike" spc="-1" dirty="0" err="1">
                <a:solidFill>
                  <a:srgbClr val="000000"/>
                </a:solidFill>
                <a:latin typeface="Arial"/>
                <a:ea typeface="DejaVu Sans"/>
              </a:rPr>
              <a:t>path</a:t>
            </a:r>
            <a:r>
              <a:rPr lang="it-IT" sz="2800" b="0" strike="noStrike" spc="-1" dirty="0">
                <a:solidFill>
                  <a:srgbClr val="000000"/>
                </a:solidFill>
                <a:latin typeface="Arial"/>
                <a:ea typeface="DejaVu Sans"/>
              </a:rPr>
              <a:t> sconosciuto viene rimandato alla </a:t>
            </a:r>
            <a:r>
              <a:rPr lang="it-IT" sz="2800" spc="-1" dirty="0">
                <a:solidFill>
                  <a:srgbClr val="000000"/>
                </a:solidFill>
                <a:latin typeface="Arial"/>
                <a:ea typeface="DejaVu Sans"/>
              </a:rPr>
              <a:t>home page.</a:t>
            </a:r>
            <a:endParaRPr lang="en-US" sz="2800" b="0" strike="noStrike" spc="-1" dirty="0">
              <a:latin typeface="Arial"/>
            </a:endParaRPr>
          </a:p>
        </p:txBody>
      </p:sp>
      <p:sp>
        <p:nvSpPr>
          <p:cNvPr id="236"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23BC9D83-C369-48DC-A593-9F0802CBDC28}" type="slidenum">
              <a:rPr lang="it-IT" sz="1200" b="0" strike="noStrike" spc="-1">
                <a:solidFill>
                  <a:srgbClr val="8B8B8B"/>
                </a:solidFill>
                <a:latin typeface="Calibri"/>
                <a:ea typeface="DejaVu Sans"/>
              </a:rPr>
              <a:t>52</a:t>
            </a:fld>
            <a:endParaRPr lang="en-US" sz="1200" b="0" strike="noStrike" spc="-1">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Scelte implementative </a:t>
            </a:r>
            <a:r>
              <a:rPr lang="it-IT" sz="3600" b="0" strike="noStrike" spc="-1">
                <a:solidFill>
                  <a:srgbClr val="000000"/>
                </a:solidFill>
                <a:latin typeface="Arial"/>
                <a:ea typeface="DejaVu Sans"/>
              </a:rPr>
              <a:t>– session (Server)</a:t>
            </a:r>
            <a:endParaRPr lang="en-US" sz="3600" b="0" strike="noStrike" spc="-1">
              <a:latin typeface="Arial"/>
            </a:endParaRPr>
          </a:p>
        </p:txBody>
      </p:sp>
      <p:sp>
        <p:nvSpPr>
          <p:cNvPr id="238"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2800" b="0" strike="noStrike" spc="-1" dirty="0">
                <a:solidFill>
                  <a:srgbClr val="000000"/>
                </a:solidFill>
                <a:latin typeface="Arial"/>
                <a:ea typeface="DejaVu Sans"/>
              </a:rPr>
              <a:t>Nella session vengono salvate: </a:t>
            </a:r>
            <a:endParaRPr lang="en-US" sz="2800" b="0" strike="noStrike" spc="-1" dirty="0">
              <a:latin typeface="Arial"/>
            </a:endParaRPr>
          </a:p>
          <a:p>
            <a:pPr>
              <a:lnSpc>
                <a:spcPct val="90000"/>
              </a:lnSpc>
              <a:spcBef>
                <a:spcPts val="1001"/>
              </a:spcBef>
              <a:tabLst>
                <a:tab pos="0" algn="l"/>
              </a:tabLst>
            </a:pPr>
            <a:endParaRPr lang="en-US" sz="2800" b="0" strike="noStrike" spc="-1" dirty="0">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dirty="0">
                <a:solidFill>
                  <a:srgbClr val="000000"/>
                </a:solidFill>
                <a:latin typeface="Arial"/>
                <a:ea typeface="DejaVu Sans"/>
              </a:rPr>
              <a:t>Le informazioni dell’utente </a:t>
            </a:r>
            <a:endParaRPr lang="en-US" sz="2800" b="0" strike="noStrike" spc="-1" dirty="0">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dirty="0">
                <a:solidFill>
                  <a:srgbClr val="000000"/>
                </a:solidFill>
                <a:latin typeface="Arial"/>
                <a:ea typeface="DejaVu Sans"/>
              </a:rPr>
              <a:t>Le informazioni del contenuto del carrello (solo id, non dettagli)</a:t>
            </a:r>
            <a:endParaRPr lang="en-US" sz="2800" b="0" strike="noStrike" spc="-1" dirty="0">
              <a:latin typeface="Arial"/>
            </a:endParaRPr>
          </a:p>
          <a:p>
            <a:pPr>
              <a:lnSpc>
                <a:spcPct val="90000"/>
              </a:lnSpc>
              <a:spcBef>
                <a:spcPts val="1001"/>
              </a:spcBef>
              <a:tabLst>
                <a:tab pos="0" algn="l"/>
              </a:tabLst>
            </a:pPr>
            <a:endParaRPr lang="en-US" sz="2800" b="0" strike="noStrike" spc="-1" dirty="0">
              <a:latin typeface="Arial"/>
            </a:endParaRPr>
          </a:p>
          <a:p>
            <a:pPr marL="457200">
              <a:lnSpc>
                <a:spcPct val="90000"/>
              </a:lnSpc>
              <a:spcBef>
                <a:spcPts val="499"/>
              </a:spcBef>
              <a:tabLst>
                <a:tab pos="0" algn="l"/>
              </a:tabLst>
            </a:pPr>
            <a:endParaRPr lang="en-US" sz="2800" b="0" strike="noStrike" spc="-1" dirty="0">
              <a:latin typeface="Arial"/>
            </a:endParaRPr>
          </a:p>
          <a:p>
            <a:pPr marL="457200">
              <a:lnSpc>
                <a:spcPct val="90000"/>
              </a:lnSpc>
              <a:spcBef>
                <a:spcPts val="1001"/>
              </a:spcBef>
              <a:tabLst>
                <a:tab pos="0" algn="l"/>
              </a:tabLst>
            </a:pPr>
            <a:endParaRPr lang="en-US" sz="2800" b="0" strike="noStrike" spc="-1" dirty="0">
              <a:latin typeface="Arial"/>
            </a:endParaRPr>
          </a:p>
          <a:p>
            <a:pPr marL="457200">
              <a:lnSpc>
                <a:spcPct val="90000"/>
              </a:lnSpc>
              <a:spcBef>
                <a:spcPts val="1001"/>
              </a:spcBef>
              <a:tabLst>
                <a:tab pos="0" algn="l"/>
              </a:tabLst>
            </a:pPr>
            <a:endParaRPr lang="en-US" sz="2800" b="0" strike="noStrike" spc="-1" dirty="0">
              <a:latin typeface="Arial"/>
            </a:endParaRPr>
          </a:p>
        </p:txBody>
      </p:sp>
      <p:sp>
        <p:nvSpPr>
          <p:cNvPr id="239"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585D452-9134-4734-ADD7-5941C52CD152}" type="slidenum">
              <a:rPr lang="it-IT" sz="1200" b="0" strike="noStrike" spc="-1">
                <a:solidFill>
                  <a:srgbClr val="8B8B8B"/>
                </a:solidFill>
                <a:latin typeface="Calibri"/>
                <a:ea typeface="DejaVu Sans"/>
              </a:rPr>
              <a:t>53</a:t>
            </a:fld>
            <a:endParaRPr lang="en-US" sz="1200" b="0" strike="noStrike" spc="-1">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Scelte implementative </a:t>
            </a:r>
            <a:r>
              <a:rPr lang="it-IT" sz="3600" b="0" strike="noStrike" spc="-1">
                <a:solidFill>
                  <a:srgbClr val="000000"/>
                </a:solidFill>
                <a:latin typeface="Arial"/>
                <a:ea typeface="DejaVu Sans"/>
              </a:rPr>
              <a:t>– sessionStorage (client)</a:t>
            </a:r>
            <a:endParaRPr lang="en-US" sz="3600" b="0" strike="noStrike" spc="-1">
              <a:latin typeface="Arial"/>
            </a:endParaRPr>
          </a:p>
        </p:txBody>
      </p:sp>
      <p:sp>
        <p:nvSpPr>
          <p:cNvPr id="241"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2800" b="0" strike="noStrike" spc="-1">
                <a:solidFill>
                  <a:srgbClr val="000000"/>
                </a:solidFill>
                <a:latin typeface="Arial"/>
                <a:ea typeface="DejaVu Sans"/>
              </a:rPr>
              <a:t>Nella session vengono salvate: </a:t>
            </a:r>
            <a:endParaRPr lang="en-US" sz="2800" b="0" strike="noStrike" spc="-1">
              <a:latin typeface="Arial"/>
            </a:endParaRPr>
          </a:p>
          <a:p>
            <a:pPr>
              <a:lnSpc>
                <a:spcPct val="90000"/>
              </a:lnSpc>
              <a:spcBef>
                <a:spcPts val="1001"/>
              </a:spcBef>
              <a:tabLst>
                <a:tab pos="0" algn="l"/>
              </a:tabLst>
            </a:pPr>
            <a:endParaRPr lang="en-US" sz="2800" b="0" strike="noStrike" spc="-1">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ea typeface="DejaVu Sans"/>
              </a:rPr>
              <a:t>Le informazioni dell’utente </a:t>
            </a:r>
            <a:endParaRPr lang="en-US" sz="2800" b="0" strike="noStrike" spc="-1">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ea typeface="DejaVu Sans"/>
              </a:rPr>
              <a:t>La keyword cercata</a:t>
            </a:r>
            <a:endParaRPr lang="en-US" sz="2800" b="0" strike="noStrike" spc="-1">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ea typeface="DejaVu Sans"/>
              </a:rPr>
              <a:t>La lista di id degli item visualizzati</a:t>
            </a:r>
            <a:endParaRPr lang="en-US" sz="2800" b="0" strike="noStrike" spc="-1">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ea typeface="DejaVu Sans"/>
              </a:rPr>
              <a:t>Le informazioni del contenuto del carrello (informazioni dettagliate)</a:t>
            </a:r>
            <a:endParaRPr lang="en-US" sz="2800" b="0" strike="noStrike" spc="-1">
              <a:latin typeface="Arial"/>
            </a:endParaRPr>
          </a:p>
          <a:p>
            <a:pPr>
              <a:lnSpc>
                <a:spcPct val="90000"/>
              </a:lnSpc>
              <a:spcBef>
                <a:spcPts val="1001"/>
              </a:spcBef>
              <a:tabLst>
                <a:tab pos="0" algn="l"/>
              </a:tabLst>
            </a:pPr>
            <a:endParaRPr lang="en-US" sz="2800" b="0" strike="noStrike" spc="-1">
              <a:latin typeface="Arial"/>
            </a:endParaRPr>
          </a:p>
          <a:p>
            <a:pPr marL="457200">
              <a:lnSpc>
                <a:spcPct val="90000"/>
              </a:lnSpc>
              <a:spcBef>
                <a:spcPts val="499"/>
              </a:spcBef>
              <a:tabLst>
                <a:tab pos="0" algn="l"/>
              </a:tabLst>
            </a:pPr>
            <a:endParaRPr lang="en-US" sz="2800" b="0" strike="noStrike" spc="-1">
              <a:latin typeface="Arial"/>
            </a:endParaRPr>
          </a:p>
          <a:p>
            <a:pPr marL="457200">
              <a:lnSpc>
                <a:spcPct val="90000"/>
              </a:lnSpc>
              <a:spcBef>
                <a:spcPts val="1001"/>
              </a:spcBef>
              <a:tabLst>
                <a:tab pos="0" algn="l"/>
              </a:tabLst>
            </a:pPr>
            <a:endParaRPr lang="en-US" sz="2800" b="0" strike="noStrike" spc="-1">
              <a:latin typeface="Arial"/>
            </a:endParaRPr>
          </a:p>
          <a:p>
            <a:pPr marL="457200">
              <a:lnSpc>
                <a:spcPct val="90000"/>
              </a:lnSpc>
              <a:spcBef>
                <a:spcPts val="1001"/>
              </a:spcBef>
              <a:tabLst>
                <a:tab pos="0" algn="l"/>
              </a:tabLst>
            </a:pPr>
            <a:endParaRPr lang="en-US" sz="2800" b="0" strike="noStrike" spc="-1">
              <a:latin typeface="Arial"/>
            </a:endParaRPr>
          </a:p>
        </p:txBody>
      </p:sp>
      <p:sp>
        <p:nvSpPr>
          <p:cNvPr id="242"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0591915-0111-44E9-A927-6A6B02AB875D}" type="slidenum">
              <a:rPr lang="it-IT" sz="1200" b="0" strike="noStrike" spc="-1">
                <a:solidFill>
                  <a:srgbClr val="8B8B8B"/>
                </a:solidFill>
                <a:latin typeface="Calibri"/>
                <a:ea typeface="DejaVu Sans"/>
              </a:rPr>
              <a:t>54</a:t>
            </a:fld>
            <a:endParaRPr lang="en-US" sz="1200" b="0" strike="noStrike" spc="-1">
              <a:latin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Scelte implementative </a:t>
            </a:r>
            <a:r>
              <a:rPr lang="it-IT" sz="3600" b="0" strike="noStrike" spc="-1">
                <a:solidFill>
                  <a:srgbClr val="000000"/>
                </a:solidFill>
                <a:latin typeface="Arial"/>
                <a:ea typeface="DejaVu Sans"/>
              </a:rPr>
              <a:t>– Componenti</a:t>
            </a:r>
            <a:endParaRPr lang="en-US" sz="3600" b="0" strike="noStrike" spc="-1">
              <a:latin typeface="Arial"/>
            </a:endParaRPr>
          </a:p>
        </p:txBody>
      </p:sp>
      <p:sp>
        <p:nvSpPr>
          <p:cNvPr id="244"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2800" b="0" strike="noStrike" spc="-1">
                <a:solidFill>
                  <a:srgbClr val="000000"/>
                </a:solidFill>
                <a:latin typeface="Arial"/>
                <a:ea typeface="DejaVu Sans"/>
              </a:rPr>
              <a:t>I componenti sono stati riadattati in modo da rispondere alle richieste con un json piuttosto che ricorrere al templating con Thymeleaf. </a:t>
            </a:r>
            <a:endParaRPr lang="en-US" sz="2800" b="0" strike="noStrike" spc="-1">
              <a:latin typeface="Arial"/>
            </a:endParaRPr>
          </a:p>
          <a:p>
            <a:pPr>
              <a:lnSpc>
                <a:spcPct val="90000"/>
              </a:lnSpc>
              <a:spcBef>
                <a:spcPts val="1001"/>
              </a:spcBef>
              <a:tabLst>
                <a:tab pos="0" algn="l"/>
              </a:tabLst>
            </a:pPr>
            <a:endParaRPr lang="en-US" sz="2800" b="0" strike="noStrike" spc="-1">
              <a:latin typeface="Arial"/>
            </a:endParaRPr>
          </a:p>
          <a:p>
            <a:pPr marL="457200">
              <a:lnSpc>
                <a:spcPct val="90000"/>
              </a:lnSpc>
              <a:spcBef>
                <a:spcPts val="499"/>
              </a:spcBef>
              <a:tabLst>
                <a:tab pos="0" algn="l"/>
              </a:tabLst>
            </a:pPr>
            <a:endParaRPr lang="en-US" sz="2800" b="0" strike="noStrike" spc="-1">
              <a:latin typeface="Arial"/>
            </a:endParaRPr>
          </a:p>
          <a:p>
            <a:pPr marL="457200">
              <a:lnSpc>
                <a:spcPct val="90000"/>
              </a:lnSpc>
              <a:spcBef>
                <a:spcPts val="1001"/>
              </a:spcBef>
              <a:tabLst>
                <a:tab pos="0" algn="l"/>
              </a:tabLst>
            </a:pPr>
            <a:endParaRPr lang="en-US" sz="2800" b="0" strike="noStrike" spc="-1">
              <a:latin typeface="Arial"/>
            </a:endParaRPr>
          </a:p>
          <a:p>
            <a:pPr marL="457200">
              <a:lnSpc>
                <a:spcPct val="90000"/>
              </a:lnSpc>
              <a:spcBef>
                <a:spcPts val="1001"/>
              </a:spcBef>
              <a:tabLst>
                <a:tab pos="0" algn="l"/>
              </a:tabLst>
            </a:pPr>
            <a:endParaRPr lang="en-US" sz="2800" b="0" strike="noStrike" spc="-1">
              <a:latin typeface="Arial"/>
            </a:endParaRPr>
          </a:p>
        </p:txBody>
      </p:sp>
      <p:sp>
        <p:nvSpPr>
          <p:cNvPr id="245"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1751309-45AC-463E-85E7-8783D55BC559}" type="slidenum">
              <a:rPr lang="it-IT" sz="1200" b="0" strike="noStrike" spc="-1">
                <a:solidFill>
                  <a:srgbClr val="8B8B8B"/>
                </a:solidFill>
                <a:latin typeface="Calibri"/>
                <a:ea typeface="DejaVu Sans"/>
              </a:rPr>
              <a:t>55</a:t>
            </a:fld>
            <a:endParaRPr lang="en-US" sz="1200" b="0" strike="noStrike" spc="-1">
              <a:latin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Scelte implementative </a:t>
            </a:r>
            <a:r>
              <a:rPr lang="it-IT" sz="3600" b="0" strike="noStrike" spc="-1">
                <a:solidFill>
                  <a:srgbClr val="000000"/>
                </a:solidFill>
                <a:latin typeface="Arial"/>
                <a:ea typeface="DejaVu Sans"/>
              </a:rPr>
              <a:t>– Gestione viste</a:t>
            </a:r>
            <a:endParaRPr lang="en-US" sz="3600" b="0" strike="noStrike" spc="-1">
              <a:latin typeface="Arial"/>
            </a:endParaRPr>
          </a:p>
        </p:txBody>
      </p:sp>
      <p:sp>
        <p:nvSpPr>
          <p:cNvPr id="247"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2800" b="0" strike="noStrike" spc="-1">
                <a:solidFill>
                  <a:srgbClr val="000000"/>
                </a:solidFill>
                <a:latin typeface="Arial"/>
                <a:ea typeface="DejaVu Sans"/>
              </a:rPr>
              <a:t>Le varie viste (home, search, cart, orders) sono costruite ciascuna nel corrispondente file JavaScript.</a:t>
            </a:r>
            <a:endParaRPr lang="en-US" sz="2800" b="0" strike="noStrike" spc="-1">
              <a:latin typeface="Arial"/>
            </a:endParaRPr>
          </a:p>
          <a:p>
            <a:pPr>
              <a:lnSpc>
                <a:spcPct val="90000"/>
              </a:lnSpc>
              <a:spcBef>
                <a:spcPts val="1001"/>
              </a:spcBef>
              <a:tabLst>
                <a:tab pos="0" algn="l"/>
              </a:tabLst>
            </a:pPr>
            <a:endParaRPr lang="en-US" sz="2800" b="0" strike="noStrike" spc="-1">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ea typeface="DejaVu Sans"/>
              </a:rPr>
              <a:t>cartBuilder</a:t>
            </a:r>
            <a:endParaRPr lang="en-US" sz="2800" b="0" strike="noStrike" spc="-1">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ea typeface="DejaVu Sans"/>
              </a:rPr>
              <a:t>searchBuilder</a:t>
            </a:r>
            <a:endParaRPr lang="en-US" sz="2800" b="0" strike="noStrike" spc="-1">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ea typeface="DejaVu Sans"/>
              </a:rPr>
              <a:t>orderBuilder</a:t>
            </a:r>
            <a:endParaRPr lang="en-US" sz="2800" b="0" strike="noStrike" spc="-1">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ea typeface="DejaVu Sans"/>
              </a:rPr>
              <a:t>homeBuilder</a:t>
            </a:r>
            <a:endParaRPr lang="en-US" sz="2800" b="0" strike="noStrike" spc="-1">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ea typeface="DejaVu Sans"/>
              </a:rPr>
              <a:t>registerBuilder</a:t>
            </a:r>
            <a:endParaRPr lang="en-US" sz="2800" b="0" strike="noStrike" spc="-1">
              <a:latin typeface="Arial"/>
            </a:endParaRPr>
          </a:p>
          <a:p>
            <a:pPr>
              <a:lnSpc>
                <a:spcPct val="90000"/>
              </a:lnSpc>
              <a:spcBef>
                <a:spcPts val="1001"/>
              </a:spcBef>
              <a:tabLst>
                <a:tab pos="0" algn="l"/>
              </a:tabLst>
            </a:pPr>
            <a:endParaRPr lang="en-US" sz="2800" b="0" strike="noStrike" spc="-1">
              <a:latin typeface="Arial"/>
            </a:endParaRPr>
          </a:p>
          <a:p>
            <a:pPr marL="457200">
              <a:lnSpc>
                <a:spcPct val="90000"/>
              </a:lnSpc>
              <a:spcBef>
                <a:spcPts val="499"/>
              </a:spcBef>
              <a:tabLst>
                <a:tab pos="0" algn="l"/>
              </a:tabLst>
            </a:pPr>
            <a:endParaRPr lang="en-US" sz="2800" b="0" strike="noStrike" spc="-1">
              <a:latin typeface="Arial"/>
            </a:endParaRPr>
          </a:p>
          <a:p>
            <a:pPr marL="457200">
              <a:lnSpc>
                <a:spcPct val="90000"/>
              </a:lnSpc>
              <a:spcBef>
                <a:spcPts val="1001"/>
              </a:spcBef>
              <a:tabLst>
                <a:tab pos="0" algn="l"/>
              </a:tabLst>
            </a:pPr>
            <a:endParaRPr lang="en-US" sz="2800" b="0" strike="noStrike" spc="-1">
              <a:latin typeface="Arial"/>
            </a:endParaRPr>
          </a:p>
          <a:p>
            <a:pPr marL="457200">
              <a:lnSpc>
                <a:spcPct val="90000"/>
              </a:lnSpc>
              <a:spcBef>
                <a:spcPts val="1001"/>
              </a:spcBef>
              <a:tabLst>
                <a:tab pos="0" algn="l"/>
              </a:tabLst>
            </a:pPr>
            <a:endParaRPr lang="en-US" sz="2800" b="0" strike="noStrike" spc="-1">
              <a:latin typeface="Arial"/>
            </a:endParaRPr>
          </a:p>
        </p:txBody>
      </p:sp>
      <p:sp>
        <p:nvSpPr>
          <p:cNvPr id="248"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4C89495-837E-4728-A469-A318A457437B}" type="slidenum">
              <a:rPr lang="it-IT" sz="1200" b="0" strike="noStrike" spc="-1">
                <a:solidFill>
                  <a:srgbClr val="8B8B8B"/>
                </a:solidFill>
                <a:latin typeface="Calibri"/>
                <a:ea typeface="DejaVu Sans"/>
              </a:rPr>
              <a:t>56</a:t>
            </a:fld>
            <a:endParaRPr lang="en-US" sz="1200" b="0" strike="noStrike" spc="-1">
              <a:latin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Scelte implementative </a:t>
            </a:r>
            <a:r>
              <a:rPr lang="it-IT" sz="3600" b="0" strike="noStrike" spc="-1">
                <a:solidFill>
                  <a:srgbClr val="000000"/>
                </a:solidFill>
                <a:latin typeface="Arial"/>
                <a:ea typeface="DejaVu Sans"/>
              </a:rPr>
              <a:t>– Gestione viste</a:t>
            </a:r>
            <a:endParaRPr lang="en-US" sz="3600" b="0" strike="noStrike" spc="-1">
              <a:latin typeface="Arial"/>
            </a:endParaRPr>
          </a:p>
        </p:txBody>
      </p:sp>
      <p:sp>
        <p:nvSpPr>
          <p:cNvPr id="250"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2800" b="0" strike="noStrike" spc="-1">
                <a:solidFill>
                  <a:srgbClr val="000000"/>
                </a:solidFill>
                <a:latin typeface="Arial"/>
                <a:ea typeface="DejaVu Sans"/>
              </a:rPr>
              <a:t>Il tutto è orchestrato da un file «main.js» che si occupa di effettuare richieste al server e ai vari builder.</a:t>
            </a:r>
            <a:endParaRPr lang="en-US" sz="2800" b="0" strike="noStrike" spc="-1">
              <a:latin typeface="Arial"/>
            </a:endParaRPr>
          </a:p>
          <a:p>
            <a:pPr>
              <a:lnSpc>
                <a:spcPct val="90000"/>
              </a:lnSpc>
              <a:spcBef>
                <a:spcPts val="1001"/>
              </a:spcBef>
              <a:tabLst>
                <a:tab pos="0" algn="l"/>
              </a:tabLst>
            </a:pPr>
            <a:endParaRPr lang="en-US" sz="2800" b="0" strike="noStrike" spc="-1">
              <a:latin typeface="Arial"/>
            </a:endParaRPr>
          </a:p>
          <a:p>
            <a:pPr marL="457200">
              <a:lnSpc>
                <a:spcPct val="90000"/>
              </a:lnSpc>
              <a:spcBef>
                <a:spcPts val="499"/>
              </a:spcBef>
              <a:tabLst>
                <a:tab pos="0" algn="l"/>
              </a:tabLst>
            </a:pPr>
            <a:endParaRPr lang="en-US" sz="2800" b="0" strike="noStrike" spc="-1">
              <a:latin typeface="Arial"/>
            </a:endParaRPr>
          </a:p>
          <a:p>
            <a:pPr marL="457200">
              <a:lnSpc>
                <a:spcPct val="90000"/>
              </a:lnSpc>
              <a:spcBef>
                <a:spcPts val="1001"/>
              </a:spcBef>
              <a:tabLst>
                <a:tab pos="0" algn="l"/>
              </a:tabLst>
            </a:pPr>
            <a:endParaRPr lang="en-US" sz="2800" b="0" strike="noStrike" spc="-1">
              <a:latin typeface="Arial"/>
            </a:endParaRPr>
          </a:p>
          <a:p>
            <a:pPr marL="457200">
              <a:lnSpc>
                <a:spcPct val="90000"/>
              </a:lnSpc>
              <a:spcBef>
                <a:spcPts val="1001"/>
              </a:spcBef>
              <a:tabLst>
                <a:tab pos="0" algn="l"/>
              </a:tabLst>
            </a:pPr>
            <a:endParaRPr lang="en-US" sz="2800" b="0" strike="noStrike" spc="-1">
              <a:latin typeface="Arial"/>
            </a:endParaRPr>
          </a:p>
        </p:txBody>
      </p:sp>
      <p:sp>
        <p:nvSpPr>
          <p:cNvPr id="251"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052BB07-1B43-4FF6-9743-50CC04989441}" type="slidenum">
              <a:rPr lang="it-IT" sz="1200" b="0" strike="noStrike" spc="-1">
                <a:solidFill>
                  <a:srgbClr val="8B8B8B"/>
                </a:solidFill>
                <a:latin typeface="Calibri"/>
                <a:ea typeface="DejaVu Sans"/>
              </a:rPr>
              <a:t>57</a:t>
            </a:fld>
            <a:endParaRPr lang="en-US" sz="1200" b="0" strike="noStrike" spc="-1">
              <a:latin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olo 1_4"/>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100000"/>
              </a:lnSpc>
              <a:tabLst>
                <a:tab pos="0" algn="l"/>
              </a:tabLst>
            </a:pPr>
            <a:r>
              <a:rPr lang="it-IT" sz="3600" b="1" strike="noStrike" spc="-1">
                <a:solidFill>
                  <a:srgbClr val="000000"/>
                </a:solidFill>
                <a:latin typeface="Arial"/>
                <a:ea typeface="DejaVu Sans"/>
              </a:rPr>
              <a:t>Struttura dell’applicazione (IFML)</a:t>
            </a:r>
            <a:endParaRPr lang="en-US" sz="3600" b="0" strike="noStrike" spc="-1">
              <a:latin typeface="Arial"/>
            </a:endParaRPr>
          </a:p>
        </p:txBody>
      </p:sp>
      <p:sp>
        <p:nvSpPr>
          <p:cNvPr id="253" name="Segnaposto numero diapositiva 2_0"/>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6B73A44-9E20-466D-B30D-8F8742836AF5}" type="slidenum">
              <a:rPr lang="it-IT" sz="1200" b="0" strike="noStrike" spc="-1">
                <a:solidFill>
                  <a:srgbClr val="8B8B8B"/>
                </a:solidFill>
                <a:latin typeface="Calibri"/>
                <a:ea typeface="DejaVu Sans"/>
              </a:rPr>
              <a:t>58</a:t>
            </a:fld>
            <a:endParaRPr lang="en-US" sz="1200" b="0" strike="noStrike" spc="-1">
              <a:latin typeface="Arial"/>
            </a:endParaRPr>
          </a:p>
        </p:txBody>
      </p:sp>
      <p:sp>
        <p:nvSpPr>
          <p:cNvPr id="255" name="Rettangolo 254"/>
          <p:cNvSpPr/>
          <p:nvPr/>
        </p:nvSpPr>
        <p:spPr>
          <a:xfrm>
            <a:off x="0" y="6511680"/>
            <a:ext cx="4571640" cy="34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u="sng" strike="noStrike" spc="-1">
                <a:solidFill>
                  <a:srgbClr val="0563C1"/>
                </a:solidFill>
                <a:uFillTx/>
                <a:latin typeface="Arial"/>
                <a:hlinkClick r:id="rId2"/>
              </a:rPr>
              <a:t>editor.ifmledit.org</a:t>
            </a:r>
            <a:endParaRPr lang="en-US" sz="1800" b="0" strike="noStrike" spc="-1">
              <a:latin typeface="Arial"/>
            </a:endParaRPr>
          </a:p>
        </p:txBody>
      </p:sp>
      <p:pic>
        <p:nvPicPr>
          <p:cNvPr id="3" name="Immagine 2">
            <a:extLst>
              <a:ext uri="{FF2B5EF4-FFF2-40B4-BE49-F238E27FC236}">
                <a16:creationId xmlns:a16="http://schemas.microsoft.com/office/drawing/2014/main" id="{0391DCE1-60D0-694C-90A4-71FBD072AB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578" y="738527"/>
            <a:ext cx="12192000" cy="7162679"/>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 Login </a:t>
            </a:r>
            <a:endParaRPr lang="en-US" sz="3600" b="0" strike="noStrike" spc="-1">
              <a:latin typeface="Arial"/>
            </a:endParaRPr>
          </a:p>
        </p:txBody>
      </p:sp>
      <p:sp>
        <p:nvSpPr>
          <p:cNvPr id="257"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4C27B305-2DD5-43BA-BFCE-39FAE7928AEC}" type="slidenum">
              <a:rPr lang="it-IT" sz="1200" b="0" strike="noStrike" spc="-1">
                <a:solidFill>
                  <a:srgbClr val="8B8B8B"/>
                </a:solidFill>
                <a:latin typeface="Calibri"/>
                <a:ea typeface="DejaVu Sans"/>
              </a:rPr>
              <a:t>59</a:t>
            </a:fld>
            <a:endParaRPr lang="en-US" sz="1200" b="0" strike="noStrike" spc="-1">
              <a:latin typeface="Arial"/>
            </a:endParaRPr>
          </a:p>
        </p:txBody>
      </p:sp>
      <p:pic>
        <p:nvPicPr>
          <p:cNvPr id="3" name="Immagine 2">
            <a:extLst>
              <a:ext uri="{FF2B5EF4-FFF2-40B4-BE49-F238E27FC236}">
                <a16:creationId xmlns:a16="http://schemas.microsoft.com/office/drawing/2014/main" id="{64465459-0FAF-9742-88C3-840C24EB2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356" y="1365161"/>
            <a:ext cx="9341288" cy="549283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Strumenti</a:t>
            </a:r>
            <a:r>
              <a:rPr lang="it-IT" sz="4000" b="0" strike="noStrike" spc="-1">
                <a:solidFill>
                  <a:srgbClr val="000000"/>
                </a:solidFill>
                <a:latin typeface="Arial"/>
                <a:ea typeface="DejaVu Sans"/>
              </a:rPr>
              <a:t> </a:t>
            </a:r>
            <a:r>
              <a:rPr lang="it-IT" sz="3600" b="1" strike="noStrike" spc="-1">
                <a:solidFill>
                  <a:srgbClr val="000000"/>
                </a:solidFill>
                <a:latin typeface="Arial"/>
                <a:ea typeface="DejaVu Sans"/>
              </a:rPr>
              <a:t>utilizzati</a:t>
            </a:r>
            <a:endParaRPr lang="en-US" sz="3600" b="0" strike="noStrike" spc="-1">
              <a:latin typeface="Arial"/>
            </a:endParaRPr>
          </a:p>
        </p:txBody>
      </p:sp>
      <p:sp>
        <p:nvSpPr>
          <p:cNvPr id="94"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520">
              <a:lnSpc>
                <a:spcPct val="90000"/>
              </a:lnSpc>
              <a:spcBef>
                <a:spcPts val="1001"/>
              </a:spcBef>
              <a:buClr>
                <a:srgbClr val="000000"/>
              </a:buClr>
              <a:buFont typeface="Arial"/>
              <a:buChar char="•"/>
            </a:pPr>
            <a:r>
              <a:rPr lang="it-IT" sz="2800" b="0" strike="noStrike" spc="-1" dirty="0">
                <a:solidFill>
                  <a:srgbClr val="000000"/>
                </a:solidFill>
                <a:latin typeface="Arial"/>
                <a:ea typeface="DejaVu Sans"/>
              </a:rPr>
              <a:t>Java: jdk-15.03</a:t>
            </a:r>
            <a:endParaRPr lang="en-US" sz="2800" b="0" strike="noStrike" spc="-1" dirty="0">
              <a:latin typeface="Arial"/>
            </a:endParaRPr>
          </a:p>
          <a:p>
            <a:pPr marL="228600" indent="-227520">
              <a:lnSpc>
                <a:spcPct val="90000"/>
              </a:lnSpc>
              <a:spcBef>
                <a:spcPts val="1001"/>
              </a:spcBef>
              <a:buClr>
                <a:srgbClr val="000000"/>
              </a:buClr>
              <a:buFont typeface="Arial"/>
              <a:buChar char="•"/>
            </a:pPr>
            <a:r>
              <a:rPr lang="it-IT" sz="2800" b="0" strike="noStrike" spc="-1" dirty="0">
                <a:solidFill>
                  <a:srgbClr val="000000"/>
                </a:solidFill>
                <a:latin typeface="Arial"/>
                <a:ea typeface="DejaVu Sans"/>
              </a:rPr>
              <a:t>Server: </a:t>
            </a:r>
            <a:r>
              <a:rPr lang="it-IT" sz="2800" b="0" strike="noStrike" spc="-1" dirty="0" err="1">
                <a:solidFill>
                  <a:srgbClr val="000000"/>
                </a:solidFill>
                <a:latin typeface="Arial"/>
                <a:ea typeface="DejaVu Sans"/>
              </a:rPr>
              <a:t>Tomcat</a:t>
            </a:r>
            <a:r>
              <a:rPr lang="it-IT" sz="2800" b="0" strike="noStrike" spc="-1" dirty="0">
                <a:solidFill>
                  <a:srgbClr val="000000"/>
                </a:solidFill>
                <a:latin typeface="Arial"/>
                <a:ea typeface="DejaVu Sans"/>
              </a:rPr>
              <a:t> 9 </a:t>
            </a:r>
            <a:endParaRPr lang="en-US" sz="2800" b="0" strike="noStrike" spc="-1" dirty="0">
              <a:latin typeface="Arial"/>
            </a:endParaRPr>
          </a:p>
          <a:p>
            <a:pPr marL="228600" indent="-227520">
              <a:lnSpc>
                <a:spcPct val="90000"/>
              </a:lnSpc>
              <a:spcBef>
                <a:spcPts val="1001"/>
              </a:spcBef>
              <a:buClr>
                <a:srgbClr val="000000"/>
              </a:buClr>
              <a:buFont typeface="Arial"/>
              <a:buChar char="•"/>
            </a:pPr>
            <a:r>
              <a:rPr lang="it-IT" sz="2800" b="0" strike="noStrike" spc="-1" dirty="0">
                <a:solidFill>
                  <a:srgbClr val="000000"/>
                </a:solidFill>
                <a:latin typeface="Arial"/>
                <a:ea typeface="DejaVu Sans"/>
              </a:rPr>
              <a:t>Database: </a:t>
            </a:r>
            <a:r>
              <a:rPr lang="it-IT" sz="2800" b="0" strike="noStrike" spc="-1" dirty="0" err="1">
                <a:solidFill>
                  <a:srgbClr val="000000"/>
                </a:solidFill>
                <a:latin typeface="Arial"/>
                <a:ea typeface="DejaVu Sans"/>
              </a:rPr>
              <a:t>MySQL</a:t>
            </a:r>
            <a:endParaRPr lang="en-US" sz="2800" b="0" strike="noStrike" spc="-1" dirty="0">
              <a:latin typeface="Arial"/>
            </a:endParaRPr>
          </a:p>
          <a:p>
            <a:pPr marL="228600" indent="-227520">
              <a:lnSpc>
                <a:spcPct val="90000"/>
              </a:lnSpc>
              <a:spcBef>
                <a:spcPts val="1001"/>
              </a:spcBef>
              <a:buClr>
                <a:srgbClr val="000000"/>
              </a:buClr>
              <a:buFont typeface="Arial"/>
              <a:buChar char="•"/>
            </a:pPr>
            <a:r>
              <a:rPr lang="it-IT" sz="2800" b="0" strike="noStrike" spc="-1" dirty="0" err="1">
                <a:solidFill>
                  <a:srgbClr val="000000"/>
                </a:solidFill>
                <a:latin typeface="Arial"/>
                <a:ea typeface="DejaVu Sans"/>
              </a:rPr>
              <a:t>Templating</a:t>
            </a:r>
            <a:r>
              <a:rPr lang="it-IT" sz="2800" b="0" strike="noStrike" spc="-1" dirty="0">
                <a:solidFill>
                  <a:srgbClr val="000000"/>
                </a:solidFill>
                <a:latin typeface="Arial"/>
                <a:ea typeface="DejaVu Sans"/>
              </a:rPr>
              <a:t>: </a:t>
            </a:r>
            <a:r>
              <a:rPr lang="it-IT" sz="2800" b="0" strike="noStrike" spc="-1" dirty="0" err="1">
                <a:solidFill>
                  <a:srgbClr val="000000"/>
                </a:solidFill>
                <a:latin typeface="Arial"/>
                <a:ea typeface="DejaVu Sans"/>
              </a:rPr>
              <a:t>Thymeleaf</a:t>
            </a:r>
            <a:r>
              <a:rPr lang="it-IT" sz="2800" b="0" strike="noStrike" spc="-1" dirty="0">
                <a:solidFill>
                  <a:srgbClr val="000000"/>
                </a:solidFill>
                <a:latin typeface="Arial"/>
                <a:ea typeface="DejaVu Sans"/>
              </a:rPr>
              <a:t> 3</a:t>
            </a:r>
            <a:endParaRPr lang="en-US" sz="2800" b="0" strike="noStrike" spc="-1" dirty="0">
              <a:latin typeface="Arial"/>
            </a:endParaRPr>
          </a:p>
        </p:txBody>
      </p:sp>
      <p:sp>
        <p:nvSpPr>
          <p:cNvPr id="95"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D9FFDF8-4352-487C-9C80-01EA73D3893A}" type="slidenum">
              <a:rPr lang="it-IT" sz="1200" b="0" strike="noStrike" spc="-1">
                <a:solidFill>
                  <a:srgbClr val="8B8B8B"/>
                </a:solidFill>
                <a:latin typeface="Calibri"/>
                <a:ea typeface="DejaVu Sans"/>
              </a:rPr>
              <a:t>6</a:t>
            </a:fld>
            <a:endParaRPr lang="en-US" sz="1200" b="0" strike="noStrike" spc="-1">
              <a:latin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 Register</a:t>
            </a:r>
            <a:endParaRPr lang="en-US" sz="3600" b="0" strike="noStrike" spc="-1">
              <a:latin typeface="Arial"/>
            </a:endParaRPr>
          </a:p>
        </p:txBody>
      </p:sp>
      <p:sp>
        <p:nvSpPr>
          <p:cNvPr id="261"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2FA1E6F8-D739-44AE-B291-69930DECE511}" type="slidenum">
              <a:rPr lang="it-IT" sz="1200" b="0" strike="noStrike" spc="-1">
                <a:solidFill>
                  <a:srgbClr val="8B8B8B"/>
                </a:solidFill>
                <a:latin typeface="Calibri"/>
                <a:ea typeface="DejaVu Sans"/>
              </a:rPr>
              <a:t>60</a:t>
            </a:fld>
            <a:endParaRPr lang="en-US" sz="1200" b="0" strike="noStrike" spc="-1">
              <a:latin typeface="Arial"/>
            </a:endParaRPr>
          </a:p>
        </p:txBody>
      </p:sp>
      <p:pic>
        <p:nvPicPr>
          <p:cNvPr id="3" name="Immagine 2">
            <a:extLst>
              <a:ext uri="{FF2B5EF4-FFF2-40B4-BE49-F238E27FC236}">
                <a16:creationId xmlns:a16="http://schemas.microsoft.com/office/drawing/2014/main" id="{713CF0A9-F2F7-0443-BC74-66A9B48C33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207" y="1689480"/>
            <a:ext cx="9608266" cy="4160643"/>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 </a:t>
            </a:r>
            <a:r>
              <a:rPr lang="it-IT" sz="3600" b="0" strike="noStrike" spc="-1">
                <a:solidFill>
                  <a:srgbClr val="000000"/>
                </a:solidFill>
                <a:latin typeface="Arial"/>
                <a:ea typeface="DejaVu Sans"/>
              </a:rPr>
              <a:t>Do search </a:t>
            </a:r>
            <a:endParaRPr lang="en-US" sz="3600" b="0" strike="noStrike" spc="-1">
              <a:latin typeface="Arial"/>
            </a:endParaRPr>
          </a:p>
        </p:txBody>
      </p:sp>
      <p:sp>
        <p:nvSpPr>
          <p:cNvPr id="264"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EDAA36A-FE91-4CF0-9D61-C6744AEFDE12}" type="slidenum">
              <a:rPr lang="it-IT" sz="1200" b="0" strike="noStrike" spc="-1">
                <a:solidFill>
                  <a:srgbClr val="8B8B8B"/>
                </a:solidFill>
                <a:latin typeface="Calibri"/>
                <a:ea typeface="DejaVu Sans"/>
              </a:rPr>
              <a:t>61</a:t>
            </a:fld>
            <a:endParaRPr lang="en-US" sz="1200" b="0" strike="noStrike" spc="-1">
              <a:latin typeface="Arial"/>
            </a:endParaRPr>
          </a:p>
        </p:txBody>
      </p:sp>
      <p:pic>
        <p:nvPicPr>
          <p:cNvPr id="3" name="Immagine 2">
            <a:extLst>
              <a:ext uri="{FF2B5EF4-FFF2-40B4-BE49-F238E27FC236}">
                <a16:creationId xmlns:a16="http://schemas.microsoft.com/office/drawing/2014/main" id="{48C709AF-CB6D-7343-A09A-1646E2324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0708" y="1299180"/>
            <a:ext cx="7450584" cy="54213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 </a:t>
            </a:r>
            <a:r>
              <a:rPr lang="it-IT" sz="3600" b="0" strike="noStrike" spc="-1">
                <a:solidFill>
                  <a:srgbClr val="000000"/>
                </a:solidFill>
                <a:latin typeface="Arial"/>
                <a:ea typeface="DejaVu Sans"/>
              </a:rPr>
              <a:t>View item</a:t>
            </a:r>
            <a:endParaRPr lang="en-US" sz="3600" b="0" strike="noStrike" spc="-1">
              <a:latin typeface="Arial"/>
            </a:endParaRPr>
          </a:p>
        </p:txBody>
      </p:sp>
      <p:sp>
        <p:nvSpPr>
          <p:cNvPr id="267"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B72C8B4-873F-42CB-99C4-8DB50EE86A7C}" type="slidenum">
              <a:rPr lang="it-IT" sz="1200" b="0" strike="noStrike" spc="-1">
                <a:solidFill>
                  <a:srgbClr val="8B8B8B"/>
                </a:solidFill>
                <a:latin typeface="Calibri"/>
                <a:ea typeface="DejaVu Sans"/>
              </a:rPr>
              <a:t>62</a:t>
            </a:fld>
            <a:endParaRPr lang="en-US" sz="1200" b="0" strike="noStrike" spc="-1">
              <a:latin typeface="Arial"/>
            </a:endParaRPr>
          </a:p>
        </p:txBody>
      </p:sp>
      <p:pic>
        <p:nvPicPr>
          <p:cNvPr id="3" name="Immagine 2">
            <a:extLst>
              <a:ext uri="{FF2B5EF4-FFF2-40B4-BE49-F238E27FC236}">
                <a16:creationId xmlns:a16="http://schemas.microsoft.com/office/drawing/2014/main" id="{606A23E4-00FC-CB41-8795-775B3A04B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267" y="1472299"/>
            <a:ext cx="9378145" cy="4823046"/>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 Add to cart</a:t>
            </a:r>
            <a:endParaRPr lang="en-US" sz="3600" b="0" strike="noStrike" spc="-1">
              <a:latin typeface="Arial"/>
            </a:endParaRPr>
          </a:p>
        </p:txBody>
      </p:sp>
      <p:sp>
        <p:nvSpPr>
          <p:cNvPr id="270"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C1A1FEC-1C82-49D3-A7E8-A44186C80AAC}" type="slidenum">
              <a:rPr lang="it-IT" sz="1200" b="0" strike="noStrike" spc="-1">
                <a:solidFill>
                  <a:srgbClr val="8B8B8B"/>
                </a:solidFill>
                <a:latin typeface="Calibri"/>
                <a:ea typeface="DejaVu Sans"/>
              </a:rPr>
              <a:t>63</a:t>
            </a:fld>
            <a:endParaRPr lang="en-US" sz="1200" b="0" strike="noStrike" spc="-1">
              <a:latin typeface="Arial"/>
            </a:endParaRPr>
          </a:p>
        </p:txBody>
      </p:sp>
      <p:pic>
        <p:nvPicPr>
          <p:cNvPr id="4" name="Elemento grafico 3">
            <a:extLst>
              <a:ext uri="{FF2B5EF4-FFF2-40B4-BE49-F238E27FC236}">
                <a16:creationId xmlns:a16="http://schemas.microsoft.com/office/drawing/2014/main" id="{E5EEC32B-549D-E248-B529-DD7E772957C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609"/>
          <a:stretch/>
        </p:blipFill>
        <p:spPr>
          <a:xfrm>
            <a:off x="1673928" y="1455312"/>
            <a:ext cx="8844144" cy="5037648"/>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 Add to cart</a:t>
            </a:r>
            <a:endParaRPr lang="en-US" sz="3600" b="0" strike="noStrike" spc="-1">
              <a:latin typeface="Arial"/>
            </a:endParaRPr>
          </a:p>
        </p:txBody>
      </p:sp>
      <p:sp>
        <p:nvSpPr>
          <p:cNvPr id="273"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7AF65FCD-3239-48C4-BB99-6C64611CD288}" type="slidenum">
              <a:rPr lang="it-IT" sz="1200" b="0" strike="noStrike" spc="-1">
                <a:solidFill>
                  <a:srgbClr val="8B8B8B"/>
                </a:solidFill>
                <a:latin typeface="Calibri"/>
                <a:ea typeface="DejaVu Sans"/>
              </a:rPr>
              <a:t>64</a:t>
            </a:fld>
            <a:endParaRPr lang="en-US" sz="1200" b="0" strike="noStrike" spc="-1">
              <a:latin typeface="Arial"/>
            </a:endParaRPr>
          </a:p>
        </p:txBody>
      </p:sp>
      <p:pic>
        <p:nvPicPr>
          <p:cNvPr id="4" name="Elemento grafico 3">
            <a:extLst>
              <a:ext uri="{FF2B5EF4-FFF2-40B4-BE49-F238E27FC236}">
                <a16:creationId xmlns:a16="http://schemas.microsoft.com/office/drawing/2014/main" id="{DFE7925E-3BAD-8747-8EBB-2583EB0353A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451"/>
          <a:stretch/>
        </p:blipFill>
        <p:spPr>
          <a:xfrm>
            <a:off x="2061559" y="1522925"/>
            <a:ext cx="8068881" cy="4895981"/>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a:t>
            </a:r>
            <a:r>
              <a:rPr lang="it-IT" sz="3600" b="1" strike="noStrike" spc="-1">
                <a:solidFill>
                  <a:srgbClr val="000000"/>
                </a:solidFill>
                <a:latin typeface="Arial"/>
                <a:ea typeface="DejaVu Sans"/>
              </a:rPr>
              <a:t> </a:t>
            </a:r>
            <a:r>
              <a:rPr lang="it-IT" sz="3600" b="0" strike="noStrike" spc="-1">
                <a:solidFill>
                  <a:srgbClr val="000000"/>
                </a:solidFill>
                <a:latin typeface="Arial"/>
                <a:ea typeface="DejaVu Sans"/>
              </a:rPr>
              <a:t>View cart</a:t>
            </a:r>
            <a:endParaRPr lang="en-US" sz="3600" b="0" strike="noStrike" spc="-1">
              <a:latin typeface="Arial"/>
            </a:endParaRPr>
          </a:p>
        </p:txBody>
      </p:sp>
      <p:sp>
        <p:nvSpPr>
          <p:cNvPr id="276"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FC4DB49-B9EC-42F4-894D-5E8533FAECE5}" type="slidenum">
              <a:rPr lang="it-IT" sz="1200" b="0" strike="noStrike" spc="-1">
                <a:solidFill>
                  <a:srgbClr val="8B8B8B"/>
                </a:solidFill>
                <a:latin typeface="Calibri"/>
                <a:ea typeface="DejaVu Sans"/>
              </a:rPr>
              <a:t>65</a:t>
            </a:fld>
            <a:endParaRPr lang="en-US" sz="1200" b="0" strike="noStrike" spc="-1">
              <a:latin typeface="Arial"/>
            </a:endParaRPr>
          </a:p>
        </p:txBody>
      </p:sp>
      <p:pic>
        <p:nvPicPr>
          <p:cNvPr id="4" name="Elemento grafico 3">
            <a:extLst>
              <a:ext uri="{FF2B5EF4-FFF2-40B4-BE49-F238E27FC236}">
                <a16:creationId xmlns:a16="http://schemas.microsoft.com/office/drawing/2014/main" id="{C3B8AF38-7AA4-2D43-BFE7-C846B12296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6738" y="1848630"/>
            <a:ext cx="4957204" cy="4348739"/>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a:t>
            </a:r>
            <a:r>
              <a:rPr lang="it-IT" sz="3600" b="1" strike="noStrike" spc="-1">
                <a:solidFill>
                  <a:srgbClr val="000000"/>
                </a:solidFill>
                <a:latin typeface="Arial"/>
                <a:ea typeface="DejaVu Sans"/>
              </a:rPr>
              <a:t> </a:t>
            </a:r>
            <a:r>
              <a:rPr lang="it-IT" sz="3600" b="0" strike="noStrike" spc="-1">
                <a:solidFill>
                  <a:srgbClr val="000000"/>
                </a:solidFill>
                <a:latin typeface="Arial"/>
                <a:ea typeface="DejaVu Sans"/>
              </a:rPr>
              <a:t>Do order</a:t>
            </a:r>
            <a:endParaRPr lang="en-US" sz="3600" b="0" strike="noStrike" spc="-1">
              <a:latin typeface="Arial"/>
            </a:endParaRPr>
          </a:p>
        </p:txBody>
      </p:sp>
      <p:sp>
        <p:nvSpPr>
          <p:cNvPr id="278"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47FF222-4F95-4CDE-BE33-56B449129238}" type="slidenum">
              <a:rPr lang="it-IT" sz="1200" b="0" strike="noStrike" spc="-1">
                <a:solidFill>
                  <a:srgbClr val="8B8B8B"/>
                </a:solidFill>
                <a:latin typeface="Calibri"/>
                <a:ea typeface="DejaVu Sans"/>
              </a:rPr>
              <a:t>66</a:t>
            </a:fld>
            <a:endParaRPr lang="en-US" sz="1200" b="0" strike="noStrike" spc="-1">
              <a:latin typeface="Arial"/>
            </a:endParaRPr>
          </a:p>
        </p:txBody>
      </p:sp>
      <p:pic>
        <p:nvPicPr>
          <p:cNvPr id="3" name="Immagine 2">
            <a:extLst>
              <a:ext uri="{FF2B5EF4-FFF2-40B4-BE49-F238E27FC236}">
                <a16:creationId xmlns:a16="http://schemas.microsoft.com/office/drawing/2014/main" id="{836E531C-EBE9-3F4E-B7C6-FF119FF89DF9}"/>
              </a:ext>
            </a:extLst>
          </p:cNvPr>
          <p:cNvPicPr>
            <a:picLocks noChangeAspect="1"/>
          </p:cNvPicPr>
          <p:nvPr/>
        </p:nvPicPr>
        <p:blipFill rotWithShape="1">
          <a:blip r:embed="rId2">
            <a:extLst>
              <a:ext uri="{28A0092B-C50C-407E-A947-70E740481C1C}">
                <a14:useLocalDpi xmlns:a14="http://schemas.microsoft.com/office/drawing/2010/main" val="0"/>
              </a:ext>
            </a:extLst>
          </a:blip>
          <a:srcRect b="33333"/>
          <a:stretch/>
        </p:blipFill>
        <p:spPr>
          <a:xfrm>
            <a:off x="2186667" y="1232312"/>
            <a:ext cx="7818666" cy="5260648"/>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itolo 1_2"/>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a:t>
            </a:r>
            <a:r>
              <a:rPr lang="it-IT" sz="3600" b="1" strike="noStrike" spc="-1">
                <a:solidFill>
                  <a:srgbClr val="000000"/>
                </a:solidFill>
                <a:latin typeface="Arial"/>
                <a:ea typeface="DejaVu Sans"/>
              </a:rPr>
              <a:t> </a:t>
            </a:r>
            <a:r>
              <a:rPr lang="it-IT" sz="3600" b="0" strike="noStrike" spc="-1">
                <a:solidFill>
                  <a:srgbClr val="000000"/>
                </a:solidFill>
                <a:latin typeface="Arial"/>
                <a:ea typeface="DejaVu Sans"/>
              </a:rPr>
              <a:t>Do order</a:t>
            </a:r>
            <a:endParaRPr lang="en-US" sz="3600" b="0" strike="noStrike" spc="-1">
              <a:latin typeface="Arial"/>
            </a:endParaRPr>
          </a:p>
        </p:txBody>
      </p:sp>
      <p:sp>
        <p:nvSpPr>
          <p:cNvPr id="281" name="Segnaposto numero diapositiva 3_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57F727C-41F4-402F-9334-994D89FDBE0E}" type="slidenum">
              <a:rPr lang="it-IT" sz="1200" b="0" strike="noStrike" spc="-1">
                <a:solidFill>
                  <a:srgbClr val="8B8B8B"/>
                </a:solidFill>
                <a:latin typeface="Calibri"/>
                <a:ea typeface="DejaVu Sans"/>
              </a:rPr>
              <a:t>67</a:t>
            </a:fld>
            <a:endParaRPr lang="en-US" sz="1200" b="0" strike="noStrike" spc="-1">
              <a:latin typeface="Arial"/>
            </a:endParaRPr>
          </a:p>
        </p:txBody>
      </p:sp>
      <p:pic>
        <p:nvPicPr>
          <p:cNvPr id="8" name="Immagine 7">
            <a:extLst>
              <a:ext uri="{FF2B5EF4-FFF2-40B4-BE49-F238E27FC236}">
                <a16:creationId xmlns:a16="http://schemas.microsoft.com/office/drawing/2014/main" id="{0C2740F6-FB6B-9F49-972B-171369396B9E}"/>
              </a:ext>
            </a:extLst>
          </p:cNvPr>
          <p:cNvPicPr>
            <a:picLocks noChangeAspect="1"/>
          </p:cNvPicPr>
          <p:nvPr/>
        </p:nvPicPr>
        <p:blipFill rotWithShape="1">
          <a:blip r:embed="rId2">
            <a:extLst>
              <a:ext uri="{28A0092B-C50C-407E-A947-70E740481C1C}">
                <a14:useLocalDpi xmlns:a14="http://schemas.microsoft.com/office/drawing/2010/main" val="0"/>
              </a:ext>
            </a:extLst>
          </a:blip>
          <a:srcRect t="66854"/>
          <a:stretch/>
        </p:blipFill>
        <p:spPr>
          <a:xfrm>
            <a:off x="1774235" y="2633597"/>
            <a:ext cx="8643529" cy="2891439"/>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a:t>
            </a:r>
            <a:r>
              <a:rPr lang="it-IT" sz="3600" b="1" strike="noStrike" spc="-1">
                <a:solidFill>
                  <a:srgbClr val="000000"/>
                </a:solidFill>
                <a:latin typeface="Arial"/>
                <a:ea typeface="DejaVu Sans"/>
              </a:rPr>
              <a:t> </a:t>
            </a:r>
            <a:r>
              <a:rPr lang="it-IT" sz="3600" b="0" strike="noStrike" spc="-1">
                <a:solidFill>
                  <a:srgbClr val="000000"/>
                </a:solidFill>
                <a:latin typeface="Arial"/>
                <a:ea typeface="DejaVu Sans"/>
              </a:rPr>
              <a:t>View orders</a:t>
            </a:r>
            <a:endParaRPr lang="en-US" sz="3600" b="0" strike="noStrike" spc="-1">
              <a:latin typeface="Arial"/>
            </a:endParaRPr>
          </a:p>
        </p:txBody>
      </p:sp>
      <p:sp>
        <p:nvSpPr>
          <p:cNvPr id="284"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9F66072-7D76-462E-B200-1147E1D73D0A}" type="slidenum">
              <a:rPr lang="it-IT" sz="1200" b="0" strike="noStrike" spc="-1">
                <a:solidFill>
                  <a:srgbClr val="8B8B8B"/>
                </a:solidFill>
                <a:latin typeface="Calibri"/>
                <a:ea typeface="DejaVu Sans"/>
              </a:rPr>
              <a:t>68</a:t>
            </a:fld>
            <a:endParaRPr lang="en-US" sz="1200" b="0" strike="noStrike" spc="-1">
              <a:latin typeface="Arial"/>
            </a:endParaRPr>
          </a:p>
        </p:txBody>
      </p:sp>
      <p:pic>
        <p:nvPicPr>
          <p:cNvPr id="3" name="Immagine 2">
            <a:extLst>
              <a:ext uri="{FF2B5EF4-FFF2-40B4-BE49-F238E27FC236}">
                <a16:creationId xmlns:a16="http://schemas.microsoft.com/office/drawing/2014/main" id="{1D288093-D5E7-3640-8940-D04D6469BE4D}"/>
              </a:ext>
            </a:extLst>
          </p:cNvPr>
          <p:cNvPicPr>
            <a:picLocks noChangeAspect="1"/>
          </p:cNvPicPr>
          <p:nvPr/>
        </p:nvPicPr>
        <p:blipFill rotWithShape="1">
          <a:blip r:embed="rId2">
            <a:extLst>
              <a:ext uri="{28A0092B-C50C-407E-A947-70E740481C1C}">
                <a14:useLocalDpi xmlns:a14="http://schemas.microsoft.com/office/drawing/2010/main" val="0"/>
              </a:ext>
            </a:extLst>
          </a:blip>
          <a:srcRect b="42347"/>
          <a:stretch/>
        </p:blipFill>
        <p:spPr>
          <a:xfrm>
            <a:off x="2218178" y="1264434"/>
            <a:ext cx="7754323" cy="5092086"/>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itolo 1_3"/>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a:t>
            </a:r>
            <a:r>
              <a:rPr lang="it-IT" sz="3600" b="1" strike="noStrike" spc="-1">
                <a:solidFill>
                  <a:srgbClr val="000000"/>
                </a:solidFill>
                <a:latin typeface="Arial"/>
                <a:ea typeface="DejaVu Sans"/>
              </a:rPr>
              <a:t> </a:t>
            </a:r>
            <a:r>
              <a:rPr lang="it-IT" sz="3600" b="0" strike="noStrike" spc="-1">
                <a:solidFill>
                  <a:srgbClr val="000000"/>
                </a:solidFill>
                <a:latin typeface="Arial"/>
                <a:ea typeface="DejaVu Sans"/>
              </a:rPr>
              <a:t>View orders</a:t>
            </a:r>
            <a:endParaRPr lang="en-US" sz="3600" b="0" strike="noStrike" spc="-1">
              <a:latin typeface="Arial"/>
            </a:endParaRPr>
          </a:p>
        </p:txBody>
      </p:sp>
      <p:sp>
        <p:nvSpPr>
          <p:cNvPr id="287" name="Segnaposto numero diapositiva 3_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2E650B1-AF55-4FE1-87F4-D742750BFA20}" type="slidenum">
              <a:rPr lang="it-IT" sz="1200" b="0" strike="noStrike" spc="-1">
                <a:solidFill>
                  <a:srgbClr val="8B8B8B"/>
                </a:solidFill>
                <a:latin typeface="Calibri"/>
                <a:ea typeface="DejaVu Sans"/>
              </a:rPr>
              <a:t>69</a:t>
            </a:fld>
            <a:endParaRPr lang="en-US" sz="1200" b="0" strike="noStrike" spc="-1">
              <a:latin typeface="Arial"/>
            </a:endParaRPr>
          </a:p>
        </p:txBody>
      </p:sp>
      <p:pic>
        <p:nvPicPr>
          <p:cNvPr id="3" name="Immagine 2">
            <a:extLst>
              <a:ext uri="{FF2B5EF4-FFF2-40B4-BE49-F238E27FC236}">
                <a16:creationId xmlns:a16="http://schemas.microsoft.com/office/drawing/2014/main" id="{8C367060-BBBE-394C-B216-A872E06E5F80}"/>
              </a:ext>
            </a:extLst>
          </p:cNvPr>
          <p:cNvPicPr>
            <a:picLocks noChangeAspect="1"/>
          </p:cNvPicPr>
          <p:nvPr/>
        </p:nvPicPr>
        <p:blipFill rotWithShape="1">
          <a:blip r:embed="rId2">
            <a:extLst>
              <a:ext uri="{28A0092B-C50C-407E-A947-70E740481C1C}">
                <a14:useLocalDpi xmlns:a14="http://schemas.microsoft.com/office/drawing/2010/main" val="0"/>
              </a:ext>
            </a:extLst>
          </a:blip>
          <a:srcRect t="58028"/>
          <a:stretch/>
        </p:blipFill>
        <p:spPr>
          <a:xfrm>
            <a:off x="2162194" y="2018629"/>
            <a:ext cx="7866292" cy="376063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Scelte implementative </a:t>
            </a:r>
            <a:r>
              <a:rPr lang="it-IT" sz="3600" b="0" strike="noStrike" spc="-1">
                <a:solidFill>
                  <a:srgbClr val="000000"/>
                </a:solidFill>
                <a:latin typeface="Arial"/>
                <a:ea typeface="DejaVu Sans"/>
              </a:rPr>
              <a:t>– gestione degli errori</a:t>
            </a:r>
            <a:endParaRPr lang="en-US" sz="3600" b="0" strike="noStrike" spc="-1">
              <a:latin typeface="Arial"/>
            </a:endParaRPr>
          </a:p>
        </p:txBody>
      </p:sp>
      <p:sp>
        <p:nvSpPr>
          <p:cNvPr id="97"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2800" b="0" strike="noStrike" spc="-1" dirty="0">
                <a:solidFill>
                  <a:srgbClr val="000000"/>
                </a:solidFill>
                <a:ea typeface="DejaVu Sans"/>
              </a:rPr>
              <a:t>Le eccezioni generate da </a:t>
            </a:r>
            <a:r>
              <a:rPr lang="it-IT" sz="2800" b="0" strike="noStrike" spc="-1" dirty="0" err="1">
                <a:solidFill>
                  <a:srgbClr val="000000"/>
                </a:solidFill>
                <a:ea typeface="DejaVu Sans"/>
              </a:rPr>
              <a:t>query</a:t>
            </a:r>
            <a:r>
              <a:rPr lang="it-IT" sz="2800" b="0" strike="noStrike" spc="-1" dirty="0">
                <a:solidFill>
                  <a:srgbClr val="000000"/>
                </a:solidFill>
                <a:ea typeface="DejaVu Sans"/>
              </a:rPr>
              <a:t> al database sono intercettate dai DAO e convertite in </a:t>
            </a:r>
            <a:r>
              <a:rPr lang="it-IT" sz="2800" b="0" strike="noStrike" spc="-1" dirty="0" err="1">
                <a:solidFill>
                  <a:srgbClr val="000000"/>
                </a:solidFill>
                <a:ea typeface="DejaVu Sans"/>
              </a:rPr>
              <a:t>DatabaseException</a:t>
            </a:r>
            <a:r>
              <a:rPr lang="it-IT" sz="2800" b="0" strike="noStrike" spc="-1" dirty="0">
                <a:solidFill>
                  <a:srgbClr val="000000"/>
                </a:solidFill>
                <a:ea typeface="DejaVu Sans"/>
              </a:rPr>
              <a:t>, che vengono catturate dalla </a:t>
            </a:r>
            <a:r>
              <a:rPr lang="it-IT" sz="2800" b="0" strike="noStrike" spc="-1" dirty="0" err="1">
                <a:solidFill>
                  <a:srgbClr val="000000"/>
                </a:solidFill>
                <a:ea typeface="DejaVu Sans"/>
              </a:rPr>
              <a:t>servlet</a:t>
            </a:r>
            <a:r>
              <a:rPr lang="it-IT" sz="2800" b="0" strike="noStrike" spc="-1" dirty="0">
                <a:solidFill>
                  <a:srgbClr val="000000"/>
                </a:solidFill>
                <a:ea typeface="DejaVu Sans"/>
              </a:rPr>
              <a:t> chiamante. Gli errori rappresentati da queste, insieme al resto delle eccezioni, vengono incapsulati in apposite classi del tipo </a:t>
            </a:r>
            <a:r>
              <a:rPr lang="it-IT" sz="2800" b="0" strike="noStrike" spc="-1" dirty="0" err="1">
                <a:solidFill>
                  <a:srgbClr val="000000"/>
                </a:solidFill>
                <a:ea typeface="DejaVu Sans"/>
              </a:rPr>
              <a:t>ErrorMessage</a:t>
            </a:r>
            <a:r>
              <a:rPr lang="it-IT" sz="2800" b="0" strike="noStrike" spc="-1" dirty="0">
                <a:solidFill>
                  <a:srgbClr val="000000"/>
                </a:solidFill>
                <a:ea typeface="DejaVu Sans"/>
              </a:rPr>
              <a:t>, così strutturate:</a:t>
            </a:r>
            <a:endParaRPr lang="en-US" sz="2800" b="0" strike="noStrike" spc="-1" dirty="0"/>
          </a:p>
          <a:p>
            <a:pPr marL="685800" lvl="1" indent="-227520">
              <a:lnSpc>
                <a:spcPct val="90000"/>
              </a:lnSpc>
              <a:spcBef>
                <a:spcPts val="499"/>
              </a:spcBef>
              <a:buClr>
                <a:srgbClr val="000000"/>
              </a:buClr>
              <a:buFont typeface="Arial"/>
              <a:buChar char="•"/>
              <a:tabLst>
                <a:tab pos="0" algn="l"/>
              </a:tabLst>
            </a:pPr>
            <a:r>
              <a:rPr lang="it-IT" sz="2400" b="0" strike="noStrike" spc="-1" dirty="0">
                <a:solidFill>
                  <a:srgbClr val="000000"/>
                </a:solidFill>
                <a:ea typeface="DejaVu Sans"/>
              </a:rPr>
              <a:t>Titolo: tipo di errore </a:t>
            </a:r>
            <a:endParaRPr lang="en-US" sz="2400" b="0" strike="noStrike" spc="-1" dirty="0"/>
          </a:p>
          <a:p>
            <a:pPr marL="685800" lvl="1" indent="-227520">
              <a:lnSpc>
                <a:spcPct val="90000"/>
              </a:lnSpc>
              <a:spcBef>
                <a:spcPts val="499"/>
              </a:spcBef>
              <a:buClr>
                <a:srgbClr val="000000"/>
              </a:buClr>
              <a:buFont typeface="Arial"/>
              <a:buChar char="•"/>
              <a:tabLst>
                <a:tab pos="0" algn="l"/>
              </a:tabLst>
            </a:pPr>
            <a:r>
              <a:rPr lang="it-IT" sz="2400" b="0" strike="noStrike" spc="-1" dirty="0">
                <a:solidFill>
                  <a:srgbClr val="000000"/>
                </a:solidFill>
                <a:ea typeface="DejaVu Sans"/>
              </a:rPr>
              <a:t>Body: messaggio specifico</a:t>
            </a:r>
            <a:endParaRPr lang="en-US" sz="2400" b="0" strike="noStrike" spc="-1" dirty="0"/>
          </a:p>
          <a:p>
            <a:pPr>
              <a:lnSpc>
                <a:spcPct val="90000"/>
              </a:lnSpc>
              <a:spcBef>
                <a:spcPts val="1001"/>
              </a:spcBef>
              <a:tabLst>
                <a:tab pos="0" algn="l"/>
              </a:tabLst>
            </a:pPr>
            <a:r>
              <a:rPr lang="it-IT" sz="2800" b="0" strike="noStrike" spc="-1" dirty="0">
                <a:solidFill>
                  <a:srgbClr val="000000"/>
                </a:solidFill>
                <a:ea typeface="DejaVu Sans"/>
              </a:rPr>
              <a:t>Dopo la generazione del messaggio viene fatta una </a:t>
            </a:r>
            <a:r>
              <a:rPr lang="it-IT" sz="2800" b="0" strike="noStrike" spc="-1" dirty="0" err="1">
                <a:solidFill>
                  <a:srgbClr val="000000"/>
                </a:solidFill>
                <a:ea typeface="DejaVu Sans"/>
              </a:rPr>
              <a:t>redirect</a:t>
            </a:r>
            <a:r>
              <a:rPr lang="it-IT" sz="2800" b="0" strike="noStrike" spc="-1" dirty="0">
                <a:solidFill>
                  <a:srgbClr val="000000"/>
                </a:solidFill>
                <a:ea typeface="DejaVu Sans"/>
              </a:rPr>
              <a:t> alla pagina che ha effettuato la </a:t>
            </a:r>
            <a:r>
              <a:rPr lang="it-IT" sz="2800" b="0" strike="noStrike" spc="-1" dirty="0" err="1">
                <a:solidFill>
                  <a:srgbClr val="000000"/>
                </a:solidFill>
                <a:ea typeface="DejaVu Sans"/>
              </a:rPr>
              <a:t>request</a:t>
            </a:r>
            <a:r>
              <a:rPr lang="it-IT" sz="2800" b="0" strike="noStrike" spc="-1" dirty="0">
                <a:solidFill>
                  <a:srgbClr val="000000"/>
                </a:solidFill>
                <a:ea typeface="DejaVu Sans"/>
              </a:rPr>
              <a:t> incorporando l’errore nell’apposito «div».</a:t>
            </a:r>
            <a:endParaRPr lang="en-US" sz="2800" b="0" strike="noStrike" spc="-1" dirty="0"/>
          </a:p>
        </p:txBody>
      </p:sp>
      <p:sp>
        <p:nvSpPr>
          <p:cNvPr id="98"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BB1464F-EF60-4B52-93DE-F4F4DE57021D}" type="slidenum">
              <a:rPr lang="it-IT" sz="1200" b="0" strike="noStrike" spc="-1">
                <a:solidFill>
                  <a:srgbClr val="8B8B8B"/>
                </a:solidFill>
                <a:latin typeface="Calibri"/>
                <a:ea typeface="DejaVu Sans"/>
              </a:rPr>
              <a:t>7</a:t>
            </a:fld>
            <a:endParaRPr lang="en-US" sz="1200" b="0" strike="noStrike" spc="-1">
              <a:latin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a:t>
            </a:r>
            <a:r>
              <a:rPr lang="it-IT" sz="3600" b="1" strike="noStrike" spc="-1">
                <a:solidFill>
                  <a:srgbClr val="000000"/>
                </a:solidFill>
                <a:latin typeface="Arial"/>
                <a:ea typeface="DejaVu Sans"/>
              </a:rPr>
              <a:t> </a:t>
            </a:r>
            <a:r>
              <a:rPr lang="it-IT" sz="3600" b="0" strike="noStrike" spc="-1">
                <a:solidFill>
                  <a:srgbClr val="000000"/>
                </a:solidFill>
                <a:latin typeface="Arial"/>
                <a:ea typeface="DejaVu Sans"/>
              </a:rPr>
              <a:t>Do logout</a:t>
            </a:r>
            <a:endParaRPr lang="en-US" sz="3600" b="0" strike="noStrike" spc="-1">
              <a:latin typeface="Arial"/>
            </a:endParaRPr>
          </a:p>
        </p:txBody>
      </p:sp>
      <p:sp>
        <p:nvSpPr>
          <p:cNvPr id="291"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278FD2CF-8C89-4268-9512-3BC8AA575F4C}" type="slidenum">
              <a:rPr lang="it-IT" sz="1200" b="0" strike="noStrike" spc="-1">
                <a:solidFill>
                  <a:srgbClr val="8B8B8B"/>
                </a:solidFill>
                <a:latin typeface="Calibri"/>
                <a:ea typeface="DejaVu Sans"/>
              </a:rPr>
              <a:t>70</a:t>
            </a:fld>
            <a:endParaRPr lang="en-US" sz="1200" b="0" strike="noStrike" spc="-1">
              <a:latin typeface="Arial"/>
            </a:endParaRPr>
          </a:p>
        </p:txBody>
      </p:sp>
      <p:pic>
        <p:nvPicPr>
          <p:cNvPr id="3" name="Immagine 2">
            <a:extLst>
              <a:ext uri="{FF2B5EF4-FFF2-40B4-BE49-F238E27FC236}">
                <a16:creationId xmlns:a16="http://schemas.microsoft.com/office/drawing/2014/main" id="{F8C67185-62FE-DF4B-9B6C-610076BE1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2750" y="1689480"/>
            <a:ext cx="6245180" cy="401988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Scelte implementative </a:t>
            </a:r>
            <a:r>
              <a:rPr lang="it-IT" sz="3600" b="0" strike="noStrike" spc="-1">
                <a:solidFill>
                  <a:srgbClr val="000000"/>
                </a:solidFill>
                <a:latin typeface="Arial"/>
                <a:ea typeface="DejaVu Sans"/>
              </a:rPr>
              <a:t>– filtri</a:t>
            </a:r>
            <a:endParaRPr lang="en-US" sz="3600" b="0" strike="noStrike" spc="-1">
              <a:latin typeface="Arial"/>
            </a:endParaRPr>
          </a:p>
        </p:txBody>
      </p:sp>
      <p:sp>
        <p:nvSpPr>
          <p:cNvPr id="100"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2800" b="0" strike="noStrike" spc="-1">
                <a:solidFill>
                  <a:srgbClr val="000000"/>
                </a:solidFill>
                <a:latin typeface="Arial"/>
                <a:ea typeface="DejaVu Sans"/>
              </a:rPr>
              <a:t>Si è deciso di implementare un filtro per evitare la ripetizione di vari controlli all’interno delle servlet.</a:t>
            </a:r>
            <a:endParaRPr lang="en-US" sz="2800" b="0" strike="noStrike" spc="-1">
              <a:latin typeface="Arial"/>
            </a:endParaRPr>
          </a:p>
          <a:p>
            <a:pPr>
              <a:lnSpc>
                <a:spcPct val="90000"/>
              </a:lnSpc>
              <a:spcBef>
                <a:spcPts val="1001"/>
              </a:spcBef>
              <a:tabLst>
                <a:tab pos="0" algn="l"/>
              </a:tabLst>
            </a:pPr>
            <a:r>
              <a:rPr lang="it-IT" sz="2800" b="0" strike="noStrike" spc="-1">
                <a:solidFill>
                  <a:srgbClr val="000000"/>
                </a:solidFill>
                <a:latin typeface="Arial"/>
                <a:ea typeface="DejaVu Sans"/>
              </a:rPr>
              <a:t>I controlli effettuati sono i seguenti:</a:t>
            </a:r>
            <a:endParaRPr lang="en-US" sz="2800" b="0" strike="noStrike" spc="-1">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ea typeface="DejaVu Sans"/>
              </a:rPr>
              <a:t>Un utente non loggato che cerca di accedere a una pagina che richiede l’autenticazione viene reindirizzato alla pagina di «login».</a:t>
            </a:r>
            <a:endParaRPr lang="en-US" sz="2800" b="0" strike="noStrike" spc="-1">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ea typeface="DejaVu Sans"/>
              </a:rPr>
              <a:t>Un utente che tenta di accedere a un path sconosciuto viene rimandato alla «home».</a:t>
            </a:r>
            <a:endParaRPr lang="en-US" sz="2800" b="0" strike="noStrike" spc="-1">
              <a:latin typeface="Arial"/>
            </a:endParaRPr>
          </a:p>
          <a:p>
            <a:pPr>
              <a:lnSpc>
                <a:spcPct val="90000"/>
              </a:lnSpc>
              <a:spcBef>
                <a:spcPts val="1001"/>
              </a:spcBef>
              <a:tabLst>
                <a:tab pos="0" algn="l"/>
              </a:tabLst>
            </a:pPr>
            <a:endParaRPr lang="en-US" sz="2800" b="0" strike="noStrike" spc="-1">
              <a:latin typeface="Arial"/>
            </a:endParaRPr>
          </a:p>
        </p:txBody>
      </p:sp>
      <p:sp>
        <p:nvSpPr>
          <p:cNvPr id="101"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88488640-0303-4087-8C82-84A74F6C467A}" type="slidenum">
              <a:rPr lang="it-IT" sz="1200" b="0" strike="noStrike" spc="-1">
                <a:solidFill>
                  <a:srgbClr val="8B8B8B"/>
                </a:solidFill>
                <a:latin typeface="Calibri"/>
                <a:ea typeface="DejaVu Sans"/>
              </a:rPr>
              <a:t>8</a:t>
            </a:fld>
            <a:endParaRPr lang="en-US" sz="12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Scelte implementative </a:t>
            </a:r>
            <a:r>
              <a:rPr lang="it-IT" sz="3600" b="0" strike="noStrike" spc="-1">
                <a:solidFill>
                  <a:srgbClr val="000000"/>
                </a:solidFill>
                <a:latin typeface="Arial"/>
                <a:ea typeface="DejaVu Sans"/>
              </a:rPr>
              <a:t>– session</a:t>
            </a:r>
            <a:endParaRPr lang="en-US" sz="3600" b="0" strike="noStrike" spc="-1">
              <a:latin typeface="Arial"/>
            </a:endParaRPr>
          </a:p>
        </p:txBody>
      </p:sp>
      <p:sp>
        <p:nvSpPr>
          <p:cNvPr id="103"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2800" b="0" strike="noStrike" spc="-1">
                <a:solidFill>
                  <a:srgbClr val="000000"/>
                </a:solidFill>
                <a:latin typeface="Arial"/>
                <a:ea typeface="DejaVu Sans"/>
              </a:rPr>
              <a:t>Nella session vengono salvate: </a:t>
            </a:r>
            <a:endParaRPr lang="en-US" sz="2800" b="0" strike="noStrike" spc="-1">
              <a:latin typeface="Arial"/>
            </a:endParaRPr>
          </a:p>
          <a:p>
            <a:pPr>
              <a:lnSpc>
                <a:spcPct val="90000"/>
              </a:lnSpc>
              <a:spcBef>
                <a:spcPts val="1001"/>
              </a:spcBef>
              <a:tabLst>
                <a:tab pos="0" algn="l"/>
              </a:tabLst>
            </a:pPr>
            <a:endParaRPr lang="en-US" sz="2800" b="0" strike="noStrike" spc="-1">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ea typeface="DejaVu Sans"/>
              </a:rPr>
              <a:t>Le informazioni dell’utente </a:t>
            </a:r>
            <a:endParaRPr lang="en-US" sz="2800" b="0" strike="noStrike" spc="-1">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ea typeface="DejaVu Sans"/>
              </a:rPr>
              <a:t>La keyword cercata</a:t>
            </a:r>
            <a:endParaRPr lang="en-US" sz="2800" b="0" strike="noStrike" spc="-1">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ea typeface="DejaVu Sans"/>
              </a:rPr>
              <a:t>La lista di id degli item visualizzati</a:t>
            </a:r>
            <a:endParaRPr lang="en-US" sz="2800" b="0" strike="noStrike" spc="-1">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ea typeface="DejaVu Sans"/>
              </a:rPr>
              <a:t>Le informazioni del contenuto del carrello</a:t>
            </a:r>
            <a:endParaRPr lang="en-US" sz="2800" b="0" strike="noStrike" spc="-1">
              <a:latin typeface="Arial"/>
            </a:endParaRPr>
          </a:p>
          <a:p>
            <a:pPr>
              <a:lnSpc>
                <a:spcPct val="90000"/>
              </a:lnSpc>
              <a:spcBef>
                <a:spcPts val="1001"/>
              </a:spcBef>
              <a:tabLst>
                <a:tab pos="0" algn="l"/>
              </a:tabLst>
            </a:pPr>
            <a:endParaRPr lang="en-US" sz="2800" b="0" strike="noStrike" spc="-1">
              <a:latin typeface="Arial"/>
            </a:endParaRPr>
          </a:p>
          <a:p>
            <a:pPr marL="457200">
              <a:lnSpc>
                <a:spcPct val="90000"/>
              </a:lnSpc>
              <a:spcBef>
                <a:spcPts val="499"/>
              </a:spcBef>
              <a:tabLst>
                <a:tab pos="0" algn="l"/>
              </a:tabLst>
            </a:pPr>
            <a:endParaRPr lang="en-US" sz="2800" b="0" strike="noStrike" spc="-1">
              <a:latin typeface="Arial"/>
            </a:endParaRPr>
          </a:p>
          <a:p>
            <a:pPr marL="457200">
              <a:lnSpc>
                <a:spcPct val="90000"/>
              </a:lnSpc>
              <a:spcBef>
                <a:spcPts val="1001"/>
              </a:spcBef>
              <a:tabLst>
                <a:tab pos="0" algn="l"/>
              </a:tabLst>
            </a:pPr>
            <a:endParaRPr lang="en-US" sz="2800" b="0" strike="noStrike" spc="-1">
              <a:latin typeface="Arial"/>
            </a:endParaRPr>
          </a:p>
          <a:p>
            <a:pPr marL="457200">
              <a:lnSpc>
                <a:spcPct val="90000"/>
              </a:lnSpc>
              <a:spcBef>
                <a:spcPts val="1001"/>
              </a:spcBef>
              <a:tabLst>
                <a:tab pos="0" algn="l"/>
              </a:tabLst>
            </a:pPr>
            <a:endParaRPr lang="en-US" sz="2800" b="0" strike="noStrike" spc="-1">
              <a:latin typeface="Arial"/>
            </a:endParaRPr>
          </a:p>
        </p:txBody>
      </p:sp>
      <p:sp>
        <p:nvSpPr>
          <p:cNvPr id="104"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F3A296A3-81D8-4C38-90C8-14620660DF5B}" type="slidenum">
              <a:rPr lang="it-IT" sz="1200" b="0" strike="noStrike" spc="-1">
                <a:solidFill>
                  <a:srgbClr val="8B8B8B"/>
                </a:solidFill>
                <a:latin typeface="Calibri"/>
                <a:ea typeface="DejaVu Sans"/>
              </a:rPr>
              <a:t>9</a:t>
            </a:fld>
            <a:endParaRPr lang="en-US" sz="12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471</TotalTime>
  <Words>3136</Words>
  <Application>Microsoft Macintosh PowerPoint</Application>
  <PresentationFormat>Widescreen</PresentationFormat>
  <Paragraphs>430</Paragraphs>
  <Slides>70</Slides>
  <Notes>0</Notes>
  <HiddenSlides>0</HiddenSlides>
  <MMClips>0</MMClips>
  <ScaleCrop>false</ScaleCrop>
  <HeadingPairs>
    <vt:vector size="6" baseType="variant">
      <vt:variant>
        <vt:lpstr>Caratteri utilizzati</vt:lpstr>
      </vt:variant>
      <vt:variant>
        <vt:i4>5</vt:i4>
      </vt:variant>
      <vt:variant>
        <vt:lpstr>Tema</vt:lpstr>
      </vt:variant>
      <vt:variant>
        <vt:i4>2</vt:i4>
      </vt:variant>
      <vt:variant>
        <vt:lpstr>Titoli diapositive</vt:lpstr>
      </vt:variant>
      <vt:variant>
        <vt:i4>70</vt:i4>
      </vt:variant>
    </vt:vector>
  </HeadingPairs>
  <TitlesOfParts>
    <vt:vector size="77" baseType="lpstr">
      <vt:lpstr>Arial</vt:lpstr>
      <vt:lpstr>Calibri</vt:lpstr>
      <vt:lpstr>Hind</vt:lpstr>
      <vt:lpstr>Symbol</vt:lpstr>
      <vt:lpstr>Wingdings</vt:lpstr>
      <vt:lpstr>Office Theme</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Progetto di TIW</dc:title>
  <dc:subject/>
  <dc:creator>Margherita Musumeci</dc:creator>
  <dc:description/>
  <cp:lastModifiedBy>Sofia Martellozzo</cp:lastModifiedBy>
  <cp:revision>53</cp:revision>
  <dcterms:created xsi:type="dcterms:W3CDTF">2021-06-18T16:13:37Z</dcterms:created>
  <dcterms:modified xsi:type="dcterms:W3CDTF">2021-07-02T10:12:12Z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69</vt:i4>
  </property>
</Properties>
</file>